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56" r:id="rId5"/>
    <p:sldId id="271" r:id="rId6"/>
    <p:sldId id="258" r:id="rId7"/>
    <p:sldId id="260" r:id="rId8"/>
    <p:sldId id="266" r:id="rId9"/>
    <p:sldId id="267" r:id="rId10"/>
    <p:sldId id="263"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58C2B3-ABF7-4EF7-A9C6-C17D0A3AD0D0}">
          <p14:sldIdLst>
            <p14:sldId id="256"/>
          </p14:sldIdLst>
        </p14:section>
        <p14:section name="Summary" id="{F601CF32-C3DB-482B-AFE8-9CAE292B4388}">
          <p14:sldIdLst>
            <p14:sldId id="271"/>
          </p14:sldIdLst>
        </p14:section>
        <p14:section name="Summary Section" id="{7BEDC873-8DE7-4C92-8A4D-E96D0A9EF353}">
          <p14:sldIdLst/>
        </p14:section>
        <p14:section name="Section 1" id="{5A7638B7-7E50-4D4E-9115-CC14E5342097}">
          <p14:sldIdLst>
            <p14:sldId id="258"/>
          </p14:sldIdLst>
        </p14:section>
        <p14:section name="Games" id="{CC5FA669-9B7E-46D0-9FFD-EED13CACAB5C}">
          <p14:sldIdLst>
            <p14:sldId id="260"/>
            <p14:sldId id="266"/>
            <p14:sldId id="267"/>
          </p14:sldIdLst>
        </p14:section>
        <p14:section name="recommendations" id="{96273C58-84EA-4C73-AEDE-2CB8BFC3F8BD}">
          <p14:sldIdLst>
            <p14:sldId id="263"/>
          </p14:sldIdLst>
        </p14:section>
        <p14:section name="sources" id="{B24B4AB7-C20B-4C19-82AB-382BDF2493AE}">
          <p14:sldIdLst>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95DC"/>
    <a:srgbClr val="F9BEBD"/>
    <a:srgbClr val="FDF7FD"/>
    <a:srgbClr val="291F4D"/>
    <a:srgbClr val="30245A"/>
    <a:srgbClr val="341E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63F8B4-756E-45B1-91F6-EB87679DAA31}" v="698" dt="2023-08-04T08:51:55.8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CFDEF-A1E9-47A7-854A-2AC6A90036F6}" type="datetimeFigureOut">
              <a:rPr lang="en-US" smtClean="0"/>
              <a:t>3/16/2024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EAD314-BA98-4D31-B0CB-90F7D3E91928}" type="slidenum">
              <a:rPr lang="en-US" smtClean="0"/>
              <a:t>‹#›</a:t>
            </a:fld>
            <a:endParaRPr lang="en-US"/>
          </a:p>
        </p:txBody>
      </p:sp>
    </p:spTree>
    <p:extLst>
      <p:ext uri="{BB962C8B-B14F-4D97-AF65-F5344CB8AC3E}">
        <p14:creationId xmlns:p14="http://schemas.microsoft.com/office/powerpoint/2010/main" val="2940894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Good Morning, good evening wherever you may be, My name is </a:t>
            </a:r>
            <a:r>
              <a:rPr lang="en-US" sz="1800" b="0" i="0" u="none" strike="noStrike" dirty="0" err="1">
                <a:solidFill>
                  <a:srgbClr val="000000"/>
                </a:solidFill>
                <a:effectLst/>
                <a:latin typeface="Arial" panose="020B0604020202020204" pitchFamily="34" charset="0"/>
              </a:rPr>
              <a:t>Disty</a:t>
            </a:r>
            <a:r>
              <a:rPr lang="en-US" sz="1800" b="0" i="0" u="none" strike="noStrike" dirty="0">
                <a:solidFill>
                  <a:srgbClr val="000000"/>
                </a:solidFill>
                <a:effectLst/>
                <a:latin typeface="Arial" panose="020B0604020202020204" pitchFamily="34" charset="0"/>
              </a:rPr>
              <a:t> Mahmud, I am a dual degree student at Duke and Duke Kunshan University studying Computation and Design and today I will be presenting my market research findings.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Here is a general overview of what I will be talking about: first a brief overall summary, then the games I researched, finally my recommendations.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So what is the overall problem? </a:t>
            </a:r>
            <a:r>
              <a:rPr lang="en-US" sz="1800" b="0" i="0" u="none" strike="noStrike" dirty="0" err="1">
                <a:solidFill>
                  <a:srgbClr val="000000"/>
                </a:solidFill>
                <a:effectLst/>
                <a:latin typeface="Arial" panose="020B0604020202020204" pitchFamily="34" charset="0"/>
              </a:rPr>
              <a:t>Mobalytics</a:t>
            </a:r>
            <a:r>
              <a:rPr lang="en-US" sz="1800" b="0" i="0" u="none" strike="noStrike" dirty="0">
                <a:solidFill>
                  <a:srgbClr val="000000"/>
                </a:solidFill>
                <a:effectLst/>
                <a:latin typeface="Arial" panose="020B0604020202020204" pitchFamily="34" charset="0"/>
              </a:rPr>
              <a:t>, an esports player analytics company is looking for emerging games and genres to help expand, specifically player bases that are willing to use their product. I researched two different types of games: Mobile centric ones and a PC-centric one. The Mobile centric had the shared theme of being </a:t>
            </a:r>
            <a:r>
              <a:rPr lang="en-US" sz="1800" b="0" i="0" u="none" strike="noStrike" dirty="0" err="1">
                <a:solidFill>
                  <a:srgbClr val="000000"/>
                </a:solidFill>
                <a:effectLst/>
                <a:latin typeface="Arial" panose="020B0604020202020204" pitchFamily="34" charset="0"/>
              </a:rPr>
              <a:t>gacha</a:t>
            </a:r>
            <a:r>
              <a:rPr lang="en-US" sz="1800" b="0" i="0" u="none" strike="noStrike" dirty="0">
                <a:solidFill>
                  <a:srgbClr val="000000"/>
                </a:solidFill>
                <a:effectLst/>
                <a:latin typeface="Arial" panose="020B0604020202020204" pitchFamily="34" charset="0"/>
              </a:rPr>
              <a:t> games, which are free-to-play games that entice players with in-game purchases, usually a character, and the other characteristic being they are both RPG. Meanwhile, The PC-centric game is a rhythm game that has been popular for many years. My recommendations can be summed up into proposing one, </a:t>
            </a:r>
            <a:r>
              <a:rPr lang="en-US" sz="1800" b="0" i="0" u="none" strike="noStrike" dirty="0" err="1">
                <a:solidFill>
                  <a:srgbClr val="000000"/>
                </a:solidFill>
                <a:effectLst/>
                <a:latin typeface="Arial" panose="020B0604020202020204" pitchFamily="34" charset="0"/>
              </a:rPr>
              <a:t>Mobalytics</a:t>
            </a:r>
            <a:r>
              <a:rPr lang="en-US" sz="1800" b="0" i="0" u="none" strike="noStrike" dirty="0">
                <a:solidFill>
                  <a:srgbClr val="000000"/>
                </a:solidFill>
                <a:effectLst/>
                <a:latin typeface="Arial" panose="020B0604020202020204" pitchFamily="34" charset="0"/>
              </a:rPr>
              <a:t> to implement a mobile-friendly app or program, and two, the potential expansion of the customer base with </a:t>
            </a:r>
            <a:r>
              <a:rPr lang="en-US" sz="1800" b="0" i="0" u="none" strike="noStrike" dirty="0" err="1">
                <a:solidFill>
                  <a:srgbClr val="000000"/>
                </a:solidFill>
                <a:effectLst/>
                <a:latin typeface="Arial" panose="020B0604020202020204" pitchFamily="34" charset="0"/>
              </a:rPr>
              <a:t>gacha</a:t>
            </a:r>
            <a:r>
              <a:rPr lang="en-US" sz="1800" b="0" i="0" u="none" strike="noStrike" dirty="0">
                <a:solidFill>
                  <a:srgbClr val="000000"/>
                </a:solidFill>
                <a:effectLst/>
                <a:latin typeface="Arial" panose="020B0604020202020204" pitchFamily="34" charset="0"/>
              </a:rPr>
              <a:t> games.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first game I researched is the PC Centric rhythm game called, Osu! Which is known for it’s addictiveness and difficulty. The general player base is very competitive and improvement-driven. They are motivated by rankings, which are displayed inside the game itself when you select a certain song or “beat map”, they are also motivated by the need to improve themselves. The game will show you your previous scores achieved, so from D to S, with S being the highest you try to achieve perfection. There are also many other improvement-based tools such as accuracy graphs. The players can also be competitive as the Twitch category has around 2.2 million followers and there are esports events held for Osu! And here you can see an example of a beat map and how difficult the game is as this is not even the highest difficulty.</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next game is the mobile </a:t>
            </a:r>
            <a:r>
              <a:rPr lang="en-US" sz="1800" b="0" i="0" u="none" strike="noStrike" dirty="0" err="1">
                <a:solidFill>
                  <a:srgbClr val="000000"/>
                </a:solidFill>
                <a:effectLst/>
                <a:latin typeface="Arial" panose="020B0604020202020204" pitchFamily="34" charset="0"/>
              </a:rPr>
              <a:t>gacha</a:t>
            </a:r>
            <a:r>
              <a:rPr lang="en-US" sz="1800" b="0" i="0" u="none" strike="noStrike" dirty="0">
                <a:solidFill>
                  <a:srgbClr val="000000"/>
                </a:solidFill>
                <a:effectLst/>
                <a:latin typeface="Arial" panose="020B0604020202020204" pitchFamily="34" charset="0"/>
              </a:rPr>
              <a:t> game, Limbus Company developed by South Korean indie Developers, Project Moon. The player base of Limbus Company is really mellow, the subreddit is filled out with mild discussions and fanart, with only the occasional complaint or rage. This is because most players are focused on the story and the characters, although many seem to not spend or be heavy spenders. There is no competitive scene for Limbus Company which makes sense as many seem to indicate a dislike for the game’s fighting mechanics which has you link your randomly generated skills every turn in order to fight.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last game is </a:t>
            </a:r>
            <a:r>
              <a:rPr lang="en-US" sz="1800" b="0" i="0" u="none" strike="noStrike" dirty="0" err="1">
                <a:solidFill>
                  <a:srgbClr val="000000"/>
                </a:solidFill>
                <a:effectLst/>
                <a:latin typeface="Arial" panose="020B0604020202020204" pitchFamily="34" charset="0"/>
              </a:rPr>
              <a:t>Arknights</a:t>
            </a:r>
            <a:r>
              <a:rPr lang="en-US" sz="1800" b="0" i="0" u="none" strike="noStrike" dirty="0">
                <a:solidFill>
                  <a:srgbClr val="000000"/>
                </a:solidFill>
                <a:effectLst/>
                <a:latin typeface="Arial" panose="020B0604020202020204" pitchFamily="34" charset="0"/>
              </a:rPr>
              <a:t>, I already knew of this game before as the player base is very vibrant and passionate. One thing to note is that the community is divided between the Chinese server and the global one, however, I will be focusing on the global player base. Many players are motivated by the over 200 characters in the game, the different stages, and the story is also praised by many. The scene can be quite competitive as many people I found are quite obsessed with their account stats and theory-crafting, which is using mathematical analysis for optimizing gameplay, usually for combat. Something interesting I found is that there is a website called </a:t>
            </a:r>
            <a:r>
              <a:rPr lang="en-US" sz="1800" b="0" i="1" u="none" strike="noStrike" dirty="0" err="1">
                <a:solidFill>
                  <a:srgbClr val="000000"/>
                </a:solidFill>
                <a:effectLst/>
                <a:latin typeface="Arial" panose="020B0604020202020204" pitchFamily="34" charset="0"/>
              </a:rPr>
              <a:t>arknights</a:t>
            </a:r>
            <a:r>
              <a:rPr lang="en-US" sz="1800" b="0" i="1" u="none" strike="noStrike" dirty="0">
                <a:solidFill>
                  <a:srgbClr val="000000"/>
                </a:solidFill>
                <a:effectLst/>
                <a:latin typeface="Arial" panose="020B0604020202020204" pitchFamily="34" charset="0"/>
              </a:rPr>
              <a:t> </a:t>
            </a:r>
            <a:r>
              <a:rPr lang="en-US" sz="1800" b="0" i="1" u="none" strike="noStrike" dirty="0" err="1">
                <a:solidFill>
                  <a:srgbClr val="000000"/>
                </a:solidFill>
                <a:effectLst/>
                <a:latin typeface="Arial" panose="020B0604020202020204" pitchFamily="34" charset="0"/>
              </a:rPr>
              <a:t>aceship</a:t>
            </a:r>
            <a:r>
              <a:rPr lang="en-US" sz="1800" b="0" i="0" u="none" strike="noStrike" dirty="0">
                <a:solidFill>
                  <a:srgbClr val="000000"/>
                </a:solidFill>
                <a:effectLst/>
                <a:latin typeface="Arial" panose="020B0604020202020204" pitchFamily="34" charset="0"/>
              </a:rPr>
              <a:t> which has all the characters in the game and their stats, and this was made by a fan, which goes to show the dedication of the player base.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My first recommendation is for </a:t>
            </a:r>
            <a:r>
              <a:rPr lang="en-US" sz="1800" b="0" i="0" u="none" strike="noStrike" dirty="0" err="1">
                <a:solidFill>
                  <a:srgbClr val="000000"/>
                </a:solidFill>
                <a:effectLst/>
                <a:latin typeface="Arial" panose="020B0604020202020204" pitchFamily="34" charset="0"/>
              </a:rPr>
              <a:t>Mobalytics</a:t>
            </a:r>
            <a:r>
              <a:rPr lang="en-US" sz="1800" b="0" i="0" u="none" strike="noStrike" dirty="0">
                <a:solidFill>
                  <a:srgbClr val="000000"/>
                </a:solidFill>
                <a:effectLst/>
                <a:latin typeface="Arial" panose="020B0604020202020204" pitchFamily="34" charset="0"/>
              </a:rPr>
              <a:t> is a mobile implementation. Through playing the </a:t>
            </a:r>
            <a:r>
              <a:rPr lang="en-US" sz="1800" b="0" i="0" u="none" strike="noStrike" dirty="0" err="1">
                <a:solidFill>
                  <a:srgbClr val="000000"/>
                </a:solidFill>
                <a:effectLst/>
                <a:latin typeface="Arial" panose="020B0604020202020204" pitchFamily="34" charset="0"/>
              </a:rPr>
              <a:t>gacha</a:t>
            </a:r>
            <a:r>
              <a:rPr lang="en-US" sz="1800" b="0" i="0" u="none" strike="noStrike" dirty="0">
                <a:solidFill>
                  <a:srgbClr val="000000"/>
                </a:solidFill>
                <a:effectLst/>
                <a:latin typeface="Arial" panose="020B0604020202020204" pitchFamily="34" charset="0"/>
              </a:rPr>
              <a:t> games I realize how many people played on their phones. I looked up some statistics and by 2027 there should be 2.2 billion mobile gamers, and mobile games have the highest revenue of all gaming devices totaling 103.50 billion, more than PC and consoles. Finally, the average revenue per user is around 87 US dollars. </a:t>
            </a:r>
            <a:r>
              <a:rPr lang="en-US" sz="1800" b="0" i="0" u="none" strike="noStrike" dirty="0" err="1">
                <a:solidFill>
                  <a:srgbClr val="000000"/>
                </a:solidFill>
                <a:effectLst/>
                <a:latin typeface="Arial" panose="020B0604020202020204" pitchFamily="34" charset="0"/>
              </a:rPr>
              <a:t>Mobalytics</a:t>
            </a:r>
            <a:r>
              <a:rPr lang="en-US" sz="1800" b="0" i="0" u="none" strike="noStrike" dirty="0">
                <a:solidFill>
                  <a:srgbClr val="000000"/>
                </a:solidFill>
                <a:effectLst/>
                <a:latin typeface="Arial" panose="020B0604020202020204" pitchFamily="34" charset="0"/>
              </a:rPr>
              <a:t> has the potential to reach a new customer base if they Implement a very comprehensive app or program for mobile games.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My second recommendation goes hand in hand with the first as many </a:t>
            </a:r>
            <a:r>
              <a:rPr lang="en-US" sz="1800" b="0" i="0" u="none" strike="noStrike" dirty="0" err="1">
                <a:solidFill>
                  <a:srgbClr val="000000"/>
                </a:solidFill>
                <a:effectLst/>
                <a:latin typeface="Arial" panose="020B0604020202020204" pitchFamily="34" charset="0"/>
              </a:rPr>
              <a:t>gacha</a:t>
            </a:r>
            <a:r>
              <a:rPr lang="en-US" sz="1800" b="0" i="0" u="none" strike="noStrike" dirty="0">
                <a:solidFill>
                  <a:srgbClr val="000000"/>
                </a:solidFill>
                <a:effectLst/>
                <a:latin typeface="Arial" panose="020B0604020202020204" pitchFamily="34" charset="0"/>
              </a:rPr>
              <a:t> games are mobile Centric. Due to their nature, they tend to generate a lot of profit and the top five </a:t>
            </a:r>
            <a:r>
              <a:rPr lang="en-US" sz="1800" b="0" i="0" u="none" strike="noStrike" dirty="0" err="1">
                <a:solidFill>
                  <a:srgbClr val="000000"/>
                </a:solidFill>
                <a:effectLst/>
                <a:latin typeface="Arial" panose="020B0604020202020204" pitchFamily="34" charset="0"/>
              </a:rPr>
              <a:t>gacha</a:t>
            </a:r>
            <a:r>
              <a:rPr lang="en-US" sz="1800" b="0" i="0" u="none" strike="noStrike" dirty="0">
                <a:solidFill>
                  <a:srgbClr val="000000"/>
                </a:solidFill>
                <a:effectLst/>
                <a:latin typeface="Arial" panose="020B0604020202020204" pitchFamily="34" charset="0"/>
              </a:rPr>
              <a:t> games average around $291 million in revenue each in 2022. Also when researching Arc Knights I found that a lot of players care about their account statistics and they do not pay just for a shining new character. And actually back then I used to play Genshin Impact, a popular </a:t>
            </a:r>
            <a:r>
              <a:rPr lang="en-US" sz="1800" b="0" i="0" u="none" strike="noStrike" dirty="0" err="1">
                <a:solidFill>
                  <a:srgbClr val="000000"/>
                </a:solidFill>
                <a:effectLst/>
                <a:latin typeface="Arial" panose="020B0604020202020204" pitchFamily="34" charset="0"/>
              </a:rPr>
              <a:t>gacha</a:t>
            </a:r>
            <a:r>
              <a:rPr lang="en-US" sz="1800" b="0" i="0" u="none" strike="noStrike" dirty="0">
                <a:solidFill>
                  <a:srgbClr val="000000"/>
                </a:solidFill>
                <a:effectLst/>
                <a:latin typeface="Arial" panose="020B0604020202020204" pitchFamily="34" charset="0"/>
              </a:rPr>
              <a:t> game, whenever a fan made a new browser program that could analyze your account it would trend and I remember seeing Twitch streamers using it and a lot of people in the chat would ask what's that website so there is a high interest in these analytical services.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My third recommendation released to the market research I did on all three games the first being OSU, which I believe only has limited potential for </a:t>
            </a:r>
            <a:r>
              <a:rPr lang="en-US" sz="1800" b="0" i="0" u="none" strike="noStrike" dirty="0" err="1">
                <a:solidFill>
                  <a:srgbClr val="000000"/>
                </a:solidFill>
                <a:effectLst/>
                <a:latin typeface="Arial" panose="020B0604020202020204" pitchFamily="34" charset="0"/>
              </a:rPr>
              <a:t>mobalytics</a:t>
            </a:r>
            <a:r>
              <a:rPr lang="en-US" sz="1800" b="0" i="0" u="none" strike="noStrike" dirty="0">
                <a:solidFill>
                  <a:srgbClr val="000000"/>
                </a:solidFill>
                <a:effectLst/>
                <a:latin typeface="Arial" panose="020B0604020202020204" pitchFamily="34" charset="0"/>
              </a:rPr>
              <a:t> to expand into as the game already has player statistics readily available so the company will need to introduce new technology if they want to expand into this game. My second game limbus company I would not recommend at all as the community is just overall not interested in players' statistics, as the game is very much indie and attracts a different audience. Finally, there is Arc Knights which I believe has high potential and eager players that would be very willing to use </a:t>
            </a:r>
            <a:r>
              <a:rPr lang="en-US" sz="1800" b="0" i="0" u="none" strike="noStrike" dirty="0" err="1">
                <a:solidFill>
                  <a:srgbClr val="000000"/>
                </a:solidFill>
                <a:effectLst/>
                <a:latin typeface="Arial" panose="020B0604020202020204" pitchFamily="34" charset="0"/>
              </a:rPr>
              <a:t>Mobalytics</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Here are my sources on my recommendation pages.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Here is my information and email if you have any questions or wish to contact me. Thank you very much for your attention.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7EAD314-BA98-4D31-B0CB-90F7D3E91928}" type="slidenum">
              <a:rPr lang="en-US" smtClean="0"/>
              <a:t>1</a:t>
            </a:fld>
            <a:endParaRPr lang="en-US"/>
          </a:p>
        </p:txBody>
      </p:sp>
    </p:spTree>
    <p:extLst>
      <p:ext uri="{BB962C8B-B14F-4D97-AF65-F5344CB8AC3E}">
        <p14:creationId xmlns:p14="http://schemas.microsoft.com/office/powerpoint/2010/main" val="416687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in the Genshin fandom, whenever a new website or program came out, it would always trend and twitch comments would ask what program that is</a:t>
            </a:r>
          </a:p>
        </p:txBody>
      </p:sp>
      <p:sp>
        <p:nvSpPr>
          <p:cNvPr id="4" name="Slide Number Placeholder 3"/>
          <p:cNvSpPr>
            <a:spLocks noGrp="1"/>
          </p:cNvSpPr>
          <p:nvPr>
            <p:ph type="sldNum" sz="quarter" idx="5"/>
          </p:nvPr>
        </p:nvSpPr>
        <p:spPr/>
        <p:txBody>
          <a:bodyPr/>
          <a:lstStyle/>
          <a:p>
            <a:fld id="{87EAD314-BA98-4D31-B0CB-90F7D3E91928}" type="slidenum">
              <a:rPr lang="en-US" smtClean="0"/>
              <a:t>7</a:t>
            </a:fld>
            <a:endParaRPr lang="en-US"/>
          </a:p>
        </p:txBody>
      </p:sp>
    </p:spTree>
    <p:extLst>
      <p:ext uri="{BB962C8B-B14F-4D97-AF65-F5344CB8AC3E}">
        <p14:creationId xmlns:p14="http://schemas.microsoft.com/office/powerpoint/2010/main" val="1402125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8C2E-18BB-5F59-9209-CAEFBA4A80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09D5A4-D8FC-3BA0-CCD7-302A42EBB3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98EDDE-B02C-FF35-6E48-3EA6964C4AFE}"/>
              </a:ext>
            </a:extLst>
          </p:cNvPr>
          <p:cNvSpPr>
            <a:spLocks noGrp="1"/>
          </p:cNvSpPr>
          <p:nvPr>
            <p:ph type="dt" sz="half" idx="10"/>
          </p:nvPr>
        </p:nvSpPr>
        <p:spPr/>
        <p:txBody>
          <a:bodyPr/>
          <a:lstStyle/>
          <a:p>
            <a:fld id="{CD62C153-DB83-4EF1-9C52-3B2A17EEAC0F}" type="datetimeFigureOut">
              <a:rPr lang="en-US" smtClean="0"/>
              <a:t>3/16/2024</a:t>
            </a:fld>
            <a:endParaRPr lang="en-US"/>
          </a:p>
        </p:txBody>
      </p:sp>
      <p:sp>
        <p:nvSpPr>
          <p:cNvPr id="5" name="Footer Placeholder 4">
            <a:extLst>
              <a:ext uri="{FF2B5EF4-FFF2-40B4-BE49-F238E27FC236}">
                <a16:creationId xmlns:a16="http://schemas.microsoft.com/office/drawing/2014/main" id="{62AE2691-F0BA-5BE2-E15A-ED7F5947B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028D96-1943-F4D2-BA16-8F58039C33D2}"/>
              </a:ext>
            </a:extLst>
          </p:cNvPr>
          <p:cNvSpPr>
            <a:spLocks noGrp="1"/>
          </p:cNvSpPr>
          <p:nvPr>
            <p:ph type="sldNum" sz="quarter" idx="12"/>
          </p:nvPr>
        </p:nvSpPr>
        <p:spPr/>
        <p:txBody>
          <a:bodyPr/>
          <a:lstStyle/>
          <a:p>
            <a:fld id="{FBA1244C-AA13-41BF-8621-698DB5ACB643}" type="slidenum">
              <a:rPr lang="en-US" smtClean="0"/>
              <a:t>‹#›</a:t>
            </a:fld>
            <a:endParaRPr lang="en-US"/>
          </a:p>
        </p:txBody>
      </p:sp>
    </p:spTree>
    <p:extLst>
      <p:ext uri="{BB962C8B-B14F-4D97-AF65-F5344CB8AC3E}">
        <p14:creationId xmlns:p14="http://schemas.microsoft.com/office/powerpoint/2010/main" val="1657994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78B5-6B07-24F2-E212-B20A43A68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5A055A-0100-7895-25F3-E4446EC91E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F482D4-F7BE-DF33-0BE1-B24DDC5AE0EA}"/>
              </a:ext>
            </a:extLst>
          </p:cNvPr>
          <p:cNvSpPr>
            <a:spLocks noGrp="1"/>
          </p:cNvSpPr>
          <p:nvPr>
            <p:ph type="dt" sz="half" idx="10"/>
          </p:nvPr>
        </p:nvSpPr>
        <p:spPr/>
        <p:txBody>
          <a:bodyPr/>
          <a:lstStyle/>
          <a:p>
            <a:fld id="{CD62C153-DB83-4EF1-9C52-3B2A17EEAC0F}" type="datetimeFigureOut">
              <a:rPr lang="en-US" smtClean="0"/>
              <a:t>3/16/2024</a:t>
            </a:fld>
            <a:endParaRPr lang="en-US"/>
          </a:p>
        </p:txBody>
      </p:sp>
      <p:sp>
        <p:nvSpPr>
          <p:cNvPr id="5" name="Footer Placeholder 4">
            <a:extLst>
              <a:ext uri="{FF2B5EF4-FFF2-40B4-BE49-F238E27FC236}">
                <a16:creationId xmlns:a16="http://schemas.microsoft.com/office/drawing/2014/main" id="{A61D194F-6BDC-36DC-F80A-0E2608521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1868E-BC1A-C464-D47D-C53EDCF3A0B8}"/>
              </a:ext>
            </a:extLst>
          </p:cNvPr>
          <p:cNvSpPr>
            <a:spLocks noGrp="1"/>
          </p:cNvSpPr>
          <p:nvPr>
            <p:ph type="sldNum" sz="quarter" idx="12"/>
          </p:nvPr>
        </p:nvSpPr>
        <p:spPr/>
        <p:txBody>
          <a:bodyPr/>
          <a:lstStyle/>
          <a:p>
            <a:fld id="{FBA1244C-AA13-41BF-8621-698DB5ACB643}" type="slidenum">
              <a:rPr lang="en-US" smtClean="0"/>
              <a:t>‹#›</a:t>
            </a:fld>
            <a:endParaRPr lang="en-US"/>
          </a:p>
        </p:txBody>
      </p:sp>
    </p:spTree>
    <p:extLst>
      <p:ext uri="{BB962C8B-B14F-4D97-AF65-F5344CB8AC3E}">
        <p14:creationId xmlns:p14="http://schemas.microsoft.com/office/powerpoint/2010/main" val="2732282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EFB1E8-D02E-93C3-96B0-0E6BF818A0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67036B-C9FE-E0FD-431D-D3C1F32C51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38781-FADB-67CE-11C5-11DFBE916B6A}"/>
              </a:ext>
            </a:extLst>
          </p:cNvPr>
          <p:cNvSpPr>
            <a:spLocks noGrp="1"/>
          </p:cNvSpPr>
          <p:nvPr>
            <p:ph type="dt" sz="half" idx="10"/>
          </p:nvPr>
        </p:nvSpPr>
        <p:spPr/>
        <p:txBody>
          <a:bodyPr/>
          <a:lstStyle/>
          <a:p>
            <a:fld id="{CD62C153-DB83-4EF1-9C52-3B2A17EEAC0F}" type="datetimeFigureOut">
              <a:rPr lang="en-US" smtClean="0"/>
              <a:t>3/16/2024</a:t>
            </a:fld>
            <a:endParaRPr lang="en-US"/>
          </a:p>
        </p:txBody>
      </p:sp>
      <p:sp>
        <p:nvSpPr>
          <p:cNvPr id="5" name="Footer Placeholder 4">
            <a:extLst>
              <a:ext uri="{FF2B5EF4-FFF2-40B4-BE49-F238E27FC236}">
                <a16:creationId xmlns:a16="http://schemas.microsoft.com/office/drawing/2014/main" id="{72C11594-DE19-B089-EB12-DB16AF4772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989BA-59EB-D21B-DA6F-1FDCC8A53AB1}"/>
              </a:ext>
            </a:extLst>
          </p:cNvPr>
          <p:cNvSpPr>
            <a:spLocks noGrp="1"/>
          </p:cNvSpPr>
          <p:nvPr>
            <p:ph type="sldNum" sz="quarter" idx="12"/>
          </p:nvPr>
        </p:nvSpPr>
        <p:spPr/>
        <p:txBody>
          <a:bodyPr/>
          <a:lstStyle/>
          <a:p>
            <a:fld id="{FBA1244C-AA13-41BF-8621-698DB5ACB643}" type="slidenum">
              <a:rPr lang="en-US" smtClean="0"/>
              <a:t>‹#›</a:t>
            </a:fld>
            <a:endParaRPr lang="en-US"/>
          </a:p>
        </p:txBody>
      </p:sp>
    </p:spTree>
    <p:extLst>
      <p:ext uri="{BB962C8B-B14F-4D97-AF65-F5344CB8AC3E}">
        <p14:creationId xmlns:p14="http://schemas.microsoft.com/office/powerpoint/2010/main" val="685286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C8E4-A7CE-47F8-BE9E-CD5641FABF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FDB968-9924-E535-CA20-34AA024AD0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11E599-9D00-4612-F183-2050968AC4D9}"/>
              </a:ext>
            </a:extLst>
          </p:cNvPr>
          <p:cNvSpPr>
            <a:spLocks noGrp="1"/>
          </p:cNvSpPr>
          <p:nvPr>
            <p:ph type="dt" sz="half" idx="10"/>
          </p:nvPr>
        </p:nvSpPr>
        <p:spPr/>
        <p:txBody>
          <a:bodyPr/>
          <a:lstStyle/>
          <a:p>
            <a:fld id="{CD62C153-DB83-4EF1-9C52-3B2A17EEAC0F}" type="datetimeFigureOut">
              <a:rPr lang="en-US" smtClean="0"/>
              <a:t>3/16/2024</a:t>
            </a:fld>
            <a:endParaRPr lang="en-US"/>
          </a:p>
        </p:txBody>
      </p:sp>
      <p:sp>
        <p:nvSpPr>
          <p:cNvPr id="5" name="Footer Placeholder 4">
            <a:extLst>
              <a:ext uri="{FF2B5EF4-FFF2-40B4-BE49-F238E27FC236}">
                <a16:creationId xmlns:a16="http://schemas.microsoft.com/office/drawing/2014/main" id="{6F40E88F-D56D-F9CB-AAE2-8802E54DC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EB9C3-36D7-3C2A-E70A-DBDAE9BF25E3}"/>
              </a:ext>
            </a:extLst>
          </p:cNvPr>
          <p:cNvSpPr>
            <a:spLocks noGrp="1"/>
          </p:cNvSpPr>
          <p:nvPr>
            <p:ph type="sldNum" sz="quarter" idx="12"/>
          </p:nvPr>
        </p:nvSpPr>
        <p:spPr/>
        <p:txBody>
          <a:bodyPr/>
          <a:lstStyle/>
          <a:p>
            <a:fld id="{FBA1244C-AA13-41BF-8621-698DB5ACB643}" type="slidenum">
              <a:rPr lang="en-US" smtClean="0"/>
              <a:t>‹#›</a:t>
            </a:fld>
            <a:endParaRPr lang="en-US"/>
          </a:p>
        </p:txBody>
      </p:sp>
    </p:spTree>
    <p:extLst>
      <p:ext uri="{BB962C8B-B14F-4D97-AF65-F5344CB8AC3E}">
        <p14:creationId xmlns:p14="http://schemas.microsoft.com/office/powerpoint/2010/main" val="135033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CA3A-09DA-6A13-5FAB-99277BBF1B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7380D8-2F59-5B3B-2CA4-C7F40707F9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E498D-8946-0C70-6EC6-731AC677AD8C}"/>
              </a:ext>
            </a:extLst>
          </p:cNvPr>
          <p:cNvSpPr>
            <a:spLocks noGrp="1"/>
          </p:cNvSpPr>
          <p:nvPr>
            <p:ph type="dt" sz="half" idx="10"/>
          </p:nvPr>
        </p:nvSpPr>
        <p:spPr/>
        <p:txBody>
          <a:bodyPr/>
          <a:lstStyle/>
          <a:p>
            <a:fld id="{CD62C153-DB83-4EF1-9C52-3B2A17EEAC0F}" type="datetimeFigureOut">
              <a:rPr lang="en-US" smtClean="0"/>
              <a:t>3/16/2024</a:t>
            </a:fld>
            <a:endParaRPr lang="en-US"/>
          </a:p>
        </p:txBody>
      </p:sp>
      <p:sp>
        <p:nvSpPr>
          <p:cNvPr id="5" name="Footer Placeholder 4">
            <a:extLst>
              <a:ext uri="{FF2B5EF4-FFF2-40B4-BE49-F238E27FC236}">
                <a16:creationId xmlns:a16="http://schemas.microsoft.com/office/drawing/2014/main" id="{FE88DA47-1AC7-6B15-49F1-939D722369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DEA50-D8FC-207D-4F9E-D404299641EB}"/>
              </a:ext>
            </a:extLst>
          </p:cNvPr>
          <p:cNvSpPr>
            <a:spLocks noGrp="1"/>
          </p:cNvSpPr>
          <p:nvPr>
            <p:ph type="sldNum" sz="quarter" idx="12"/>
          </p:nvPr>
        </p:nvSpPr>
        <p:spPr/>
        <p:txBody>
          <a:bodyPr/>
          <a:lstStyle/>
          <a:p>
            <a:fld id="{FBA1244C-AA13-41BF-8621-698DB5ACB643}" type="slidenum">
              <a:rPr lang="en-US" smtClean="0"/>
              <a:t>‹#›</a:t>
            </a:fld>
            <a:endParaRPr lang="en-US"/>
          </a:p>
        </p:txBody>
      </p:sp>
    </p:spTree>
    <p:extLst>
      <p:ext uri="{BB962C8B-B14F-4D97-AF65-F5344CB8AC3E}">
        <p14:creationId xmlns:p14="http://schemas.microsoft.com/office/powerpoint/2010/main" val="192234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329A-0A45-DDF8-95F7-A7AA84C56B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3D91DD-E6DF-3E60-5E9F-3A16480522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E05EF2-18F3-FEF8-BA95-5C3D446F2E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310C99-1832-8AA2-E1D7-98549B44750F}"/>
              </a:ext>
            </a:extLst>
          </p:cNvPr>
          <p:cNvSpPr>
            <a:spLocks noGrp="1"/>
          </p:cNvSpPr>
          <p:nvPr>
            <p:ph type="dt" sz="half" idx="10"/>
          </p:nvPr>
        </p:nvSpPr>
        <p:spPr/>
        <p:txBody>
          <a:bodyPr/>
          <a:lstStyle/>
          <a:p>
            <a:fld id="{CD62C153-DB83-4EF1-9C52-3B2A17EEAC0F}" type="datetimeFigureOut">
              <a:rPr lang="en-US" smtClean="0"/>
              <a:t>3/16/2024</a:t>
            </a:fld>
            <a:endParaRPr lang="en-US"/>
          </a:p>
        </p:txBody>
      </p:sp>
      <p:sp>
        <p:nvSpPr>
          <p:cNvPr id="6" name="Footer Placeholder 5">
            <a:extLst>
              <a:ext uri="{FF2B5EF4-FFF2-40B4-BE49-F238E27FC236}">
                <a16:creationId xmlns:a16="http://schemas.microsoft.com/office/drawing/2014/main" id="{3B3F9628-5D63-F050-48F0-33D84A252D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8E3003-F1FC-5AAB-9506-8B4CADDD4685}"/>
              </a:ext>
            </a:extLst>
          </p:cNvPr>
          <p:cNvSpPr>
            <a:spLocks noGrp="1"/>
          </p:cNvSpPr>
          <p:nvPr>
            <p:ph type="sldNum" sz="quarter" idx="12"/>
          </p:nvPr>
        </p:nvSpPr>
        <p:spPr/>
        <p:txBody>
          <a:bodyPr/>
          <a:lstStyle/>
          <a:p>
            <a:fld id="{FBA1244C-AA13-41BF-8621-698DB5ACB643}" type="slidenum">
              <a:rPr lang="en-US" smtClean="0"/>
              <a:t>‹#›</a:t>
            </a:fld>
            <a:endParaRPr lang="en-US"/>
          </a:p>
        </p:txBody>
      </p:sp>
    </p:spTree>
    <p:extLst>
      <p:ext uri="{BB962C8B-B14F-4D97-AF65-F5344CB8AC3E}">
        <p14:creationId xmlns:p14="http://schemas.microsoft.com/office/powerpoint/2010/main" val="344844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AFF3-F119-8F78-44C5-9AE714DFAB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8602BB-825C-0C83-9A4F-7F71E47C1B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776102-AFAC-9765-E4FE-13C1839118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E411A5-1F0B-4540-5339-4975460D34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986A9F-FD3F-CEB6-D59C-B247E278C5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0A62EA-E707-55E9-6BCF-F22AA2C285F7}"/>
              </a:ext>
            </a:extLst>
          </p:cNvPr>
          <p:cNvSpPr>
            <a:spLocks noGrp="1"/>
          </p:cNvSpPr>
          <p:nvPr>
            <p:ph type="dt" sz="half" idx="10"/>
          </p:nvPr>
        </p:nvSpPr>
        <p:spPr/>
        <p:txBody>
          <a:bodyPr/>
          <a:lstStyle/>
          <a:p>
            <a:fld id="{CD62C153-DB83-4EF1-9C52-3B2A17EEAC0F}" type="datetimeFigureOut">
              <a:rPr lang="en-US" smtClean="0"/>
              <a:t>3/16/2024</a:t>
            </a:fld>
            <a:endParaRPr lang="en-US"/>
          </a:p>
        </p:txBody>
      </p:sp>
      <p:sp>
        <p:nvSpPr>
          <p:cNvPr id="8" name="Footer Placeholder 7">
            <a:extLst>
              <a:ext uri="{FF2B5EF4-FFF2-40B4-BE49-F238E27FC236}">
                <a16:creationId xmlns:a16="http://schemas.microsoft.com/office/drawing/2014/main" id="{DFA2F025-E253-9CDD-9FD3-E527EB5BCA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4C0F78-845F-7B24-5908-3D1084716EE0}"/>
              </a:ext>
            </a:extLst>
          </p:cNvPr>
          <p:cNvSpPr>
            <a:spLocks noGrp="1"/>
          </p:cNvSpPr>
          <p:nvPr>
            <p:ph type="sldNum" sz="quarter" idx="12"/>
          </p:nvPr>
        </p:nvSpPr>
        <p:spPr/>
        <p:txBody>
          <a:bodyPr/>
          <a:lstStyle/>
          <a:p>
            <a:fld id="{FBA1244C-AA13-41BF-8621-698DB5ACB643}" type="slidenum">
              <a:rPr lang="en-US" smtClean="0"/>
              <a:t>‹#›</a:t>
            </a:fld>
            <a:endParaRPr lang="en-US"/>
          </a:p>
        </p:txBody>
      </p:sp>
    </p:spTree>
    <p:extLst>
      <p:ext uri="{BB962C8B-B14F-4D97-AF65-F5344CB8AC3E}">
        <p14:creationId xmlns:p14="http://schemas.microsoft.com/office/powerpoint/2010/main" val="3407667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19F32-B418-6EC0-F8BC-4808455AE7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59B550-9749-142D-C90F-402C26498484}"/>
              </a:ext>
            </a:extLst>
          </p:cNvPr>
          <p:cNvSpPr>
            <a:spLocks noGrp="1"/>
          </p:cNvSpPr>
          <p:nvPr>
            <p:ph type="dt" sz="half" idx="10"/>
          </p:nvPr>
        </p:nvSpPr>
        <p:spPr/>
        <p:txBody>
          <a:bodyPr/>
          <a:lstStyle/>
          <a:p>
            <a:fld id="{CD62C153-DB83-4EF1-9C52-3B2A17EEAC0F}" type="datetimeFigureOut">
              <a:rPr lang="en-US" smtClean="0"/>
              <a:t>3/16/2024</a:t>
            </a:fld>
            <a:endParaRPr lang="en-US"/>
          </a:p>
        </p:txBody>
      </p:sp>
      <p:sp>
        <p:nvSpPr>
          <p:cNvPr id="4" name="Footer Placeholder 3">
            <a:extLst>
              <a:ext uri="{FF2B5EF4-FFF2-40B4-BE49-F238E27FC236}">
                <a16:creationId xmlns:a16="http://schemas.microsoft.com/office/drawing/2014/main" id="{7FD4888F-1786-954A-5EE2-1D5CC1B2E1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87F2BF-DFED-29FD-6019-1329774910F0}"/>
              </a:ext>
            </a:extLst>
          </p:cNvPr>
          <p:cNvSpPr>
            <a:spLocks noGrp="1"/>
          </p:cNvSpPr>
          <p:nvPr>
            <p:ph type="sldNum" sz="quarter" idx="12"/>
          </p:nvPr>
        </p:nvSpPr>
        <p:spPr/>
        <p:txBody>
          <a:bodyPr/>
          <a:lstStyle/>
          <a:p>
            <a:fld id="{FBA1244C-AA13-41BF-8621-698DB5ACB643}" type="slidenum">
              <a:rPr lang="en-US" smtClean="0"/>
              <a:t>‹#›</a:t>
            </a:fld>
            <a:endParaRPr lang="en-US"/>
          </a:p>
        </p:txBody>
      </p:sp>
    </p:spTree>
    <p:extLst>
      <p:ext uri="{BB962C8B-B14F-4D97-AF65-F5344CB8AC3E}">
        <p14:creationId xmlns:p14="http://schemas.microsoft.com/office/powerpoint/2010/main" val="394493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AF6615-A2D7-CCE3-8E44-2C3BA0860E05}"/>
              </a:ext>
            </a:extLst>
          </p:cNvPr>
          <p:cNvSpPr>
            <a:spLocks noGrp="1"/>
          </p:cNvSpPr>
          <p:nvPr>
            <p:ph type="dt" sz="half" idx="10"/>
          </p:nvPr>
        </p:nvSpPr>
        <p:spPr/>
        <p:txBody>
          <a:bodyPr/>
          <a:lstStyle/>
          <a:p>
            <a:fld id="{CD62C153-DB83-4EF1-9C52-3B2A17EEAC0F}" type="datetimeFigureOut">
              <a:rPr lang="en-US" smtClean="0"/>
              <a:t>3/16/2024</a:t>
            </a:fld>
            <a:endParaRPr lang="en-US"/>
          </a:p>
        </p:txBody>
      </p:sp>
      <p:sp>
        <p:nvSpPr>
          <p:cNvPr id="3" name="Footer Placeholder 2">
            <a:extLst>
              <a:ext uri="{FF2B5EF4-FFF2-40B4-BE49-F238E27FC236}">
                <a16:creationId xmlns:a16="http://schemas.microsoft.com/office/drawing/2014/main" id="{E12A0912-5369-F62D-2EB2-9B1546C957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BBF1D9-27BA-CDF0-58CC-A44E5A5E16B3}"/>
              </a:ext>
            </a:extLst>
          </p:cNvPr>
          <p:cNvSpPr>
            <a:spLocks noGrp="1"/>
          </p:cNvSpPr>
          <p:nvPr>
            <p:ph type="sldNum" sz="quarter" idx="12"/>
          </p:nvPr>
        </p:nvSpPr>
        <p:spPr/>
        <p:txBody>
          <a:bodyPr/>
          <a:lstStyle/>
          <a:p>
            <a:fld id="{FBA1244C-AA13-41BF-8621-698DB5ACB643}" type="slidenum">
              <a:rPr lang="en-US" smtClean="0"/>
              <a:t>‹#›</a:t>
            </a:fld>
            <a:endParaRPr lang="en-US"/>
          </a:p>
        </p:txBody>
      </p:sp>
    </p:spTree>
    <p:extLst>
      <p:ext uri="{BB962C8B-B14F-4D97-AF65-F5344CB8AC3E}">
        <p14:creationId xmlns:p14="http://schemas.microsoft.com/office/powerpoint/2010/main" val="101681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8797-62C3-6646-0265-9B42650AF7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A290B5-18ED-30E1-01D0-E3D0D6057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E17521-1350-C0F2-C153-8550ED7BD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43F49E-EE1A-63DF-1CE7-81943A67B218}"/>
              </a:ext>
            </a:extLst>
          </p:cNvPr>
          <p:cNvSpPr>
            <a:spLocks noGrp="1"/>
          </p:cNvSpPr>
          <p:nvPr>
            <p:ph type="dt" sz="half" idx="10"/>
          </p:nvPr>
        </p:nvSpPr>
        <p:spPr/>
        <p:txBody>
          <a:bodyPr/>
          <a:lstStyle/>
          <a:p>
            <a:fld id="{CD62C153-DB83-4EF1-9C52-3B2A17EEAC0F}" type="datetimeFigureOut">
              <a:rPr lang="en-US" smtClean="0"/>
              <a:t>3/16/2024</a:t>
            </a:fld>
            <a:endParaRPr lang="en-US"/>
          </a:p>
        </p:txBody>
      </p:sp>
      <p:sp>
        <p:nvSpPr>
          <p:cNvPr id="6" name="Footer Placeholder 5">
            <a:extLst>
              <a:ext uri="{FF2B5EF4-FFF2-40B4-BE49-F238E27FC236}">
                <a16:creationId xmlns:a16="http://schemas.microsoft.com/office/drawing/2014/main" id="{C2FE27FF-3CD1-A989-80C5-42609F142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7B76AF-6BAE-EBE3-E786-F24F74B59CF5}"/>
              </a:ext>
            </a:extLst>
          </p:cNvPr>
          <p:cNvSpPr>
            <a:spLocks noGrp="1"/>
          </p:cNvSpPr>
          <p:nvPr>
            <p:ph type="sldNum" sz="quarter" idx="12"/>
          </p:nvPr>
        </p:nvSpPr>
        <p:spPr/>
        <p:txBody>
          <a:bodyPr/>
          <a:lstStyle/>
          <a:p>
            <a:fld id="{FBA1244C-AA13-41BF-8621-698DB5ACB643}" type="slidenum">
              <a:rPr lang="en-US" smtClean="0"/>
              <a:t>‹#›</a:t>
            </a:fld>
            <a:endParaRPr lang="en-US"/>
          </a:p>
        </p:txBody>
      </p:sp>
    </p:spTree>
    <p:extLst>
      <p:ext uri="{BB962C8B-B14F-4D97-AF65-F5344CB8AC3E}">
        <p14:creationId xmlns:p14="http://schemas.microsoft.com/office/powerpoint/2010/main" val="2360872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B593-6FF1-9FE3-749C-90347BBF2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D80BEA-AE2B-E4D1-F5D1-AB579735B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0C385C-0831-301D-9E73-885AB42F51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D9B7C5-1DC0-F584-CA0A-3EF82C8203A3}"/>
              </a:ext>
            </a:extLst>
          </p:cNvPr>
          <p:cNvSpPr>
            <a:spLocks noGrp="1"/>
          </p:cNvSpPr>
          <p:nvPr>
            <p:ph type="dt" sz="half" idx="10"/>
          </p:nvPr>
        </p:nvSpPr>
        <p:spPr/>
        <p:txBody>
          <a:bodyPr/>
          <a:lstStyle/>
          <a:p>
            <a:fld id="{CD62C153-DB83-4EF1-9C52-3B2A17EEAC0F}" type="datetimeFigureOut">
              <a:rPr lang="en-US" smtClean="0"/>
              <a:t>3/16/2024</a:t>
            </a:fld>
            <a:endParaRPr lang="en-US"/>
          </a:p>
        </p:txBody>
      </p:sp>
      <p:sp>
        <p:nvSpPr>
          <p:cNvPr id="6" name="Footer Placeholder 5">
            <a:extLst>
              <a:ext uri="{FF2B5EF4-FFF2-40B4-BE49-F238E27FC236}">
                <a16:creationId xmlns:a16="http://schemas.microsoft.com/office/drawing/2014/main" id="{005398F4-AE4B-E1BE-9C5D-833487EFFE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92FD89-B89E-88E3-1B28-F727A49D9AAE}"/>
              </a:ext>
            </a:extLst>
          </p:cNvPr>
          <p:cNvSpPr>
            <a:spLocks noGrp="1"/>
          </p:cNvSpPr>
          <p:nvPr>
            <p:ph type="sldNum" sz="quarter" idx="12"/>
          </p:nvPr>
        </p:nvSpPr>
        <p:spPr/>
        <p:txBody>
          <a:bodyPr/>
          <a:lstStyle/>
          <a:p>
            <a:fld id="{FBA1244C-AA13-41BF-8621-698DB5ACB643}" type="slidenum">
              <a:rPr lang="en-US" smtClean="0"/>
              <a:t>‹#›</a:t>
            </a:fld>
            <a:endParaRPr lang="en-US"/>
          </a:p>
        </p:txBody>
      </p:sp>
    </p:spTree>
    <p:extLst>
      <p:ext uri="{BB962C8B-B14F-4D97-AF65-F5344CB8AC3E}">
        <p14:creationId xmlns:p14="http://schemas.microsoft.com/office/powerpoint/2010/main" val="394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0545CF-33C2-C04E-BDE2-6A50C7B8D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20C699-2DB3-1A0F-217B-711CA470E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13973B-8409-C2B7-3F68-9B52E9FBCE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62C153-DB83-4EF1-9C52-3B2A17EEAC0F}" type="datetimeFigureOut">
              <a:rPr lang="en-US" smtClean="0"/>
              <a:t>3/16/2024</a:t>
            </a:fld>
            <a:endParaRPr lang="en-US"/>
          </a:p>
        </p:txBody>
      </p:sp>
      <p:sp>
        <p:nvSpPr>
          <p:cNvPr id="5" name="Footer Placeholder 4">
            <a:extLst>
              <a:ext uri="{FF2B5EF4-FFF2-40B4-BE49-F238E27FC236}">
                <a16:creationId xmlns:a16="http://schemas.microsoft.com/office/drawing/2014/main" id="{A850D74E-A5C9-CF49-8CFE-62C6091FDE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EF8874-2751-3E0F-481D-628759ADB9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1244C-AA13-41BF-8621-698DB5ACB643}" type="slidenum">
              <a:rPr lang="en-US" smtClean="0"/>
              <a:t>‹#›</a:t>
            </a:fld>
            <a:endParaRPr lang="en-US"/>
          </a:p>
        </p:txBody>
      </p:sp>
    </p:spTree>
    <p:extLst>
      <p:ext uri="{BB962C8B-B14F-4D97-AF65-F5344CB8AC3E}">
        <p14:creationId xmlns:p14="http://schemas.microsoft.com/office/powerpoint/2010/main" val="3819132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slide" Target="slide8.xml"/><Relationship Id="rId2" Type="http://schemas.openxmlformats.org/officeDocument/2006/relationships/image" Target="../media/image2.png"/><Relationship Id="rId16" Type="http://schemas.openxmlformats.org/officeDocument/2006/relationships/slide" Target="slide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5" Type="http://schemas.openxmlformats.org/officeDocument/2006/relationships/slide" Target="slide4.xml"/><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slide" Target="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gif"/><Relationship Id="rId18" Type="http://schemas.openxmlformats.org/officeDocument/2006/relationships/image" Target="../media/image30.png"/><Relationship Id="rId3" Type="http://schemas.openxmlformats.org/officeDocument/2006/relationships/image" Target="../media/image15.sv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gif"/><Relationship Id="rId5" Type="http://schemas.openxmlformats.org/officeDocument/2006/relationships/image" Target="../media/image17.svg"/><Relationship Id="rId15" Type="http://schemas.openxmlformats.org/officeDocument/2006/relationships/image" Target="../media/image27.gif"/><Relationship Id="rId10" Type="http://schemas.openxmlformats.org/officeDocument/2006/relationships/image" Target="../media/image22.sv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gif"/><Relationship Id="rId3" Type="http://schemas.openxmlformats.org/officeDocument/2006/relationships/image" Target="../media/image15.sv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31.svg"/><Relationship Id="rId2" Type="http://schemas.openxmlformats.org/officeDocument/2006/relationships/image" Target="../media/image14.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gif"/><Relationship Id="rId5" Type="http://schemas.openxmlformats.org/officeDocument/2006/relationships/image" Target="../media/image17.svg"/><Relationship Id="rId15" Type="http://schemas.openxmlformats.org/officeDocument/2006/relationships/image" Target="../media/image27.gif"/><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gif"/><Relationship Id="rId18" Type="http://schemas.openxmlformats.org/officeDocument/2006/relationships/image" Target="../media/image28.png"/><Relationship Id="rId3" Type="http://schemas.openxmlformats.org/officeDocument/2006/relationships/image" Target="../media/image15.sv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31.svg"/><Relationship Id="rId2" Type="http://schemas.openxmlformats.org/officeDocument/2006/relationships/image" Target="../media/image14.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gif"/><Relationship Id="rId5" Type="http://schemas.openxmlformats.org/officeDocument/2006/relationships/image" Target="../media/image17.svg"/><Relationship Id="rId15" Type="http://schemas.openxmlformats.org/officeDocument/2006/relationships/image" Target="../media/image27.gif"/><Relationship Id="rId10" Type="http://schemas.openxmlformats.org/officeDocument/2006/relationships/image" Target="../media/image22.svg"/><Relationship Id="rId19" Type="http://schemas.openxmlformats.org/officeDocument/2006/relationships/image" Target="../media/image29.sv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statista.com/statistics/1308503/gacha-game-mobile-gross/" TargetMode="External"/><Relationship Id="rId2" Type="http://schemas.openxmlformats.org/officeDocument/2006/relationships/hyperlink" Target="https://www.statista.com/outlook/dmo/digital-media/video-games/mobile-games/worldwide#revenue" TargetMode="Externa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hyperlink" Target="https://www.bankmycell.com/blog/mobile-gaming-industry-revenue-statistic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1F4D"/>
        </a:solidFill>
        <a:effectLst/>
      </p:bgPr>
    </p:bg>
    <p:spTree>
      <p:nvGrpSpPr>
        <p:cNvPr id="1" name=""/>
        <p:cNvGrpSpPr/>
        <p:nvPr/>
      </p:nvGrpSpPr>
      <p:grpSpPr>
        <a:xfrm>
          <a:off x="0" y="0"/>
          <a:ext cx="0" cy="0"/>
          <a:chOff x="0" y="0"/>
          <a:chExt cx="0" cy="0"/>
        </a:xfrm>
      </p:grpSpPr>
      <p:pic>
        <p:nvPicPr>
          <p:cNvPr id="1026" name="Picture 2" descr="Best Free Twinkling Stars Background GIFs | Gfycat">
            <a:extLst>
              <a:ext uri="{FF2B5EF4-FFF2-40B4-BE49-F238E27FC236}">
                <a16:creationId xmlns:a16="http://schemas.microsoft.com/office/drawing/2014/main" id="{4A75450B-4764-D797-AF9F-92518E541E23}"/>
              </a:ext>
            </a:extLst>
          </p:cNvPr>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a:stretch>
            <a:fillRect/>
          </a:stretch>
        </p:blipFill>
        <p:spPr bwMode="auto">
          <a:xfrm>
            <a:off x="0" y="-63576"/>
            <a:ext cx="12192000" cy="70071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D6F3B761-86CF-1E1B-D212-81B4CA14ACAB}"/>
              </a:ext>
            </a:extLst>
          </p:cNvPr>
          <p:cNvGrpSpPr/>
          <p:nvPr/>
        </p:nvGrpSpPr>
        <p:grpSpPr>
          <a:xfrm>
            <a:off x="2841489" y="2133013"/>
            <a:ext cx="6167535" cy="6164425"/>
            <a:chOff x="2841489" y="2133013"/>
            <a:chExt cx="6167535" cy="6164425"/>
          </a:xfrm>
        </p:grpSpPr>
        <p:sp>
          <p:nvSpPr>
            <p:cNvPr id="4" name="Octagon 3">
              <a:extLst>
                <a:ext uri="{FF2B5EF4-FFF2-40B4-BE49-F238E27FC236}">
                  <a16:creationId xmlns:a16="http://schemas.microsoft.com/office/drawing/2014/main" id="{5399173D-751C-3806-67BE-BB3EC29B637F}"/>
                </a:ext>
              </a:extLst>
            </p:cNvPr>
            <p:cNvSpPr/>
            <p:nvPr/>
          </p:nvSpPr>
          <p:spPr>
            <a:xfrm rot="17661311">
              <a:off x="2843044" y="2131458"/>
              <a:ext cx="6164425" cy="6167535"/>
            </a:xfrm>
            <a:prstGeom prst="octagon">
              <a:avLst/>
            </a:prstGeom>
            <a:solidFill>
              <a:srgbClr val="291F4D"/>
            </a:solidFill>
            <a:ln w="114300">
              <a:solidFill>
                <a:srgbClr val="291F4D"/>
              </a:solidFill>
            </a:ln>
            <a:effectLst>
              <a:glow rad="177800">
                <a:schemeClr val="tx1">
                  <a:alpha val="2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lumMod val="75000"/>
                    </a:schemeClr>
                  </a:solidFill>
                </a:ln>
                <a:solidFill>
                  <a:schemeClr val="bg2">
                    <a:lumMod val="75000"/>
                  </a:schemeClr>
                </a:solidFill>
              </a:endParaRPr>
            </a:p>
          </p:txBody>
        </p:sp>
        <p:grpSp>
          <p:nvGrpSpPr>
            <p:cNvPr id="15" name="Group 14">
              <a:extLst>
                <a:ext uri="{FF2B5EF4-FFF2-40B4-BE49-F238E27FC236}">
                  <a16:creationId xmlns:a16="http://schemas.microsoft.com/office/drawing/2014/main" id="{D87B0044-6552-10BA-A4F6-8EC87BAE4D11}"/>
                </a:ext>
              </a:extLst>
            </p:cNvPr>
            <p:cNvGrpSpPr/>
            <p:nvPr/>
          </p:nvGrpSpPr>
          <p:grpSpPr>
            <a:xfrm>
              <a:off x="2977847" y="2240482"/>
              <a:ext cx="5894818" cy="5949485"/>
              <a:chOff x="2977847" y="2240482"/>
              <a:chExt cx="5894818" cy="5949485"/>
            </a:xfrm>
          </p:grpSpPr>
          <p:sp>
            <p:nvSpPr>
              <p:cNvPr id="5" name="Octagon 4">
                <a:extLst>
                  <a:ext uri="{FF2B5EF4-FFF2-40B4-BE49-F238E27FC236}">
                    <a16:creationId xmlns:a16="http://schemas.microsoft.com/office/drawing/2014/main" id="{8574768E-5D41-8BD4-BBA0-2A66103EDEE3}"/>
                  </a:ext>
                </a:extLst>
              </p:cNvPr>
              <p:cNvSpPr/>
              <p:nvPr/>
            </p:nvSpPr>
            <p:spPr>
              <a:xfrm rot="17661311">
                <a:off x="2950513" y="2267816"/>
                <a:ext cx="5949485" cy="5894818"/>
              </a:xfrm>
              <a:prstGeom prst="octagon">
                <a:avLst/>
              </a:prstGeom>
              <a:noFill/>
              <a:ln w="361950">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ctagon 5">
                <a:extLst>
                  <a:ext uri="{FF2B5EF4-FFF2-40B4-BE49-F238E27FC236}">
                    <a16:creationId xmlns:a16="http://schemas.microsoft.com/office/drawing/2014/main" id="{04EC0E06-1C08-95E1-8C7B-BB06FB0F73DB}"/>
                  </a:ext>
                </a:extLst>
              </p:cNvPr>
              <p:cNvSpPr/>
              <p:nvPr/>
            </p:nvSpPr>
            <p:spPr>
              <a:xfrm rot="17609168">
                <a:off x="3566089" y="2929825"/>
                <a:ext cx="4718334" cy="4570796"/>
              </a:xfrm>
              <a:prstGeom prst="octagon">
                <a:avLst/>
              </a:prstGeom>
              <a:noFill/>
              <a:ln w="361950">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ctagon 6">
                <a:extLst>
                  <a:ext uri="{FF2B5EF4-FFF2-40B4-BE49-F238E27FC236}">
                    <a16:creationId xmlns:a16="http://schemas.microsoft.com/office/drawing/2014/main" id="{940436B1-4EB6-8A8B-D159-DA553D1B1390}"/>
                  </a:ext>
                </a:extLst>
              </p:cNvPr>
              <p:cNvSpPr/>
              <p:nvPr/>
            </p:nvSpPr>
            <p:spPr>
              <a:xfrm rot="17661311">
                <a:off x="4293536" y="3631662"/>
                <a:ext cx="3263438" cy="3167125"/>
              </a:xfrm>
              <a:prstGeom prst="octagon">
                <a:avLst/>
              </a:prstGeom>
              <a:noFill/>
              <a:ln w="368300">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ctagon 7">
                <a:extLst>
                  <a:ext uri="{FF2B5EF4-FFF2-40B4-BE49-F238E27FC236}">
                    <a16:creationId xmlns:a16="http://schemas.microsoft.com/office/drawing/2014/main" id="{20A0AC59-78CC-BC0D-6CB3-033CC629E375}"/>
                  </a:ext>
                </a:extLst>
              </p:cNvPr>
              <p:cNvSpPr/>
              <p:nvPr/>
            </p:nvSpPr>
            <p:spPr>
              <a:xfrm rot="17661311">
                <a:off x="5062784" y="4394881"/>
                <a:ext cx="1724942" cy="1640683"/>
              </a:xfrm>
              <a:prstGeom prst="octagon">
                <a:avLst/>
              </a:prstGeom>
              <a:noFill/>
              <a:ln w="349250">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AEFB4B6-3FB0-2940-D8D6-2DBF6DD4FC66}"/>
                  </a:ext>
                </a:extLst>
              </p:cNvPr>
              <p:cNvSpPr/>
              <p:nvPr/>
            </p:nvSpPr>
            <p:spPr>
              <a:xfrm>
                <a:off x="5572125" y="4829175"/>
                <a:ext cx="733425" cy="739098"/>
              </a:xfrm>
              <a:prstGeom prst="ellipse">
                <a:avLst/>
              </a:prstGeom>
              <a:solidFill>
                <a:srgbClr val="30245A"/>
              </a:solidFill>
              <a:ln>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extBox 9">
            <a:extLst>
              <a:ext uri="{FF2B5EF4-FFF2-40B4-BE49-F238E27FC236}">
                <a16:creationId xmlns:a16="http://schemas.microsoft.com/office/drawing/2014/main" id="{415DD872-58DA-26BE-4028-C6ACC154C491}"/>
              </a:ext>
            </a:extLst>
          </p:cNvPr>
          <p:cNvSpPr txBox="1"/>
          <p:nvPr/>
        </p:nvSpPr>
        <p:spPr>
          <a:xfrm>
            <a:off x="1448894" y="-107964"/>
            <a:ext cx="9294211" cy="1879682"/>
          </a:xfrm>
          <a:prstGeom prst="rect">
            <a:avLst/>
          </a:prstGeom>
          <a:noFill/>
        </p:spPr>
        <p:txBody>
          <a:bodyPr wrap="square" rtlCol="0">
            <a:spAutoFit/>
          </a:bodyPr>
          <a:lstStyle/>
          <a:p>
            <a:pPr algn="ctr">
              <a:lnSpc>
                <a:spcPct val="150000"/>
              </a:lnSpc>
            </a:pPr>
            <a:r>
              <a:rPr lang="en-US" sz="6000" dirty="0">
                <a:solidFill>
                  <a:schemeClr val="bg1"/>
                </a:solidFill>
                <a:latin typeface="Arial Rounded MT Bold" panose="020F0704030504030204" pitchFamily="34" charset="0"/>
                <a:cs typeface="Aharoni" panose="02010803020104030203" pitchFamily="2" charset="-79"/>
              </a:rPr>
              <a:t>Emerging Game Trends</a:t>
            </a:r>
          </a:p>
          <a:p>
            <a:pPr algn="r">
              <a:lnSpc>
                <a:spcPct val="150000"/>
              </a:lnSpc>
            </a:pPr>
            <a:r>
              <a:rPr lang="en-US" sz="2000" dirty="0">
                <a:solidFill>
                  <a:schemeClr val="accent4">
                    <a:lumMod val="60000"/>
                    <a:lumOff val="40000"/>
                  </a:schemeClr>
                </a:solidFill>
                <a:latin typeface="Arial Rounded MT Bold" panose="020F0704030504030204" pitchFamily="34" charset="0"/>
                <a:cs typeface="Aharoni" panose="02010803020104030203" pitchFamily="2" charset="-79"/>
              </a:rPr>
              <a:t>MOBALYTICS PITCH</a:t>
            </a:r>
          </a:p>
        </p:txBody>
      </p:sp>
      <p:sp>
        <p:nvSpPr>
          <p:cNvPr id="14" name="Isosceles Triangle 11">
            <a:extLst>
              <a:ext uri="{FF2B5EF4-FFF2-40B4-BE49-F238E27FC236}">
                <a16:creationId xmlns:a16="http://schemas.microsoft.com/office/drawing/2014/main" id="{91D22066-EEAF-B618-7A99-36A59582FAAD}"/>
              </a:ext>
            </a:extLst>
          </p:cNvPr>
          <p:cNvSpPr/>
          <p:nvPr/>
        </p:nvSpPr>
        <p:spPr>
          <a:xfrm rot="18979399">
            <a:off x="2982329" y="2812144"/>
            <a:ext cx="4880282" cy="5657522"/>
          </a:xfrm>
          <a:custGeom>
            <a:avLst/>
            <a:gdLst>
              <a:gd name="connsiteX0" fmla="*/ 0 w 6025169"/>
              <a:gd name="connsiteY0" fmla="*/ 4187196 h 4187196"/>
              <a:gd name="connsiteX1" fmla="*/ 3000655 w 6025169"/>
              <a:gd name="connsiteY1" fmla="*/ 0 h 4187196"/>
              <a:gd name="connsiteX2" fmla="*/ 6025169 w 6025169"/>
              <a:gd name="connsiteY2" fmla="*/ 4187196 h 4187196"/>
              <a:gd name="connsiteX3" fmla="*/ 0 w 6025169"/>
              <a:gd name="connsiteY3" fmla="*/ 4187196 h 4187196"/>
              <a:gd name="connsiteX0" fmla="*/ 0 w 6025169"/>
              <a:gd name="connsiteY0" fmla="*/ 4187196 h 4187196"/>
              <a:gd name="connsiteX1" fmla="*/ 3000655 w 6025169"/>
              <a:gd name="connsiteY1" fmla="*/ 0 h 4187196"/>
              <a:gd name="connsiteX2" fmla="*/ 4498803 w 6025169"/>
              <a:gd name="connsiteY2" fmla="*/ 2038728 h 4187196"/>
              <a:gd name="connsiteX3" fmla="*/ 6025169 w 6025169"/>
              <a:gd name="connsiteY3" fmla="*/ 4187196 h 4187196"/>
              <a:gd name="connsiteX4" fmla="*/ 0 w 6025169"/>
              <a:gd name="connsiteY4" fmla="*/ 4187196 h 4187196"/>
              <a:gd name="connsiteX0" fmla="*/ 0 w 6025169"/>
              <a:gd name="connsiteY0" fmla="*/ 4187196 h 4187196"/>
              <a:gd name="connsiteX1" fmla="*/ 3000655 w 6025169"/>
              <a:gd name="connsiteY1" fmla="*/ 0 h 4187196"/>
              <a:gd name="connsiteX2" fmla="*/ 5209645 w 6025169"/>
              <a:gd name="connsiteY2" fmla="*/ 1956312 h 4187196"/>
              <a:gd name="connsiteX3" fmla="*/ 6025169 w 6025169"/>
              <a:gd name="connsiteY3" fmla="*/ 4187196 h 4187196"/>
              <a:gd name="connsiteX4" fmla="*/ 0 w 6025169"/>
              <a:gd name="connsiteY4" fmla="*/ 4187196 h 4187196"/>
              <a:gd name="connsiteX0" fmla="*/ 0 w 6025169"/>
              <a:gd name="connsiteY0" fmla="*/ 4187196 h 4187196"/>
              <a:gd name="connsiteX1" fmla="*/ 1483679 w 6025169"/>
              <a:gd name="connsiteY1" fmla="*/ 2075380 h 4187196"/>
              <a:gd name="connsiteX2" fmla="*/ 3000655 w 6025169"/>
              <a:gd name="connsiteY2" fmla="*/ 0 h 4187196"/>
              <a:gd name="connsiteX3" fmla="*/ 5209645 w 6025169"/>
              <a:gd name="connsiteY3" fmla="*/ 1956312 h 4187196"/>
              <a:gd name="connsiteX4" fmla="*/ 6025169 w 6025169"/>
              <a:gd name="connsiteY4" fmla="*/ 4187196 h 4187196"/>
              <a:gd name="connsiteX5" fmla="*/ 0 w 6025169"/>
              <a:gd name="connsiteY5" fmla="*/ 4187196 h 4187196"/>
              <a:gd name="connsiteX0" fmla="*/ 0 w 6025169"/>
              <a:gd name="connsiteY0" fmla="*/ 4187196 h 4187196"/>
              <a:gd name="connsiteX1" fmla="*/ 760996 w 6025169"/>
              <a:gd name="connsiteY1" fmla="*/ 1359530 h 4187196"/>
              <a:gd name="connsiteX2" fmla="*/ 3000655 w 6025169"/>
              <a:gd name="connsiteY2" fmla="*/ 0 h 4187196"/>
              <a:gd name="connsiteX3" fmla="*/ 5209645 w 6025169"/>
              <a:gd name="connsiteY3" fmla="*/ 1956312 h 4187196"/>
              <a:gd name="connsiteX4" fmla="*/ 6025169 w 6025169"/>
              <a:gd name="connsiteY4" fmla="*/ 4187196 h 4187196"/>
              <a:gd name="connsiteX5" fmla="*/ 0 w 6025169"/>
              <a:gd name="connsiteY5" fmla="*/ 4187196 h 4187196"/>
              <a:gd name="connsiteX0" fmla="*/ 0 w 5678216"/>
              <a:gd name="connsiteY0" fmla="*/ 4350768 h 4350768"/>
              <a:gd name="connsiteX1" fmla="*/ 414043 w 5678216"/>
              <a:gd name="connsiteY1" fmla="*/ 1359530 h 4350768"/>
              <a:gd name="connsiteX2" fmla="*/ 2653702 w 5678216"/>
              <a:gd name="connsiteY2" fmla="*/ 0 h 4350768"/>
              <a:gd name="connsiteX3" fmla="*/ 4862692 w 5678216"/>
              <a:gd name="connsiteY3" fmla="*/ 1956312 h 4350768"/>
              <a:gd name="connsiteX4" fmla="*/ 5678216 w 5678216"/>
              <a:gd name="connsiteY4" fmla="*/ 4187196 h 4350768"/>
              <a:gd name="connsiteX5" fmla="*/ 0 w 5678216"/>
              <a:gd name="connsiteY5" fmla="*/ 4350768 h 4350768"/>
              <a:gd name="connsiteX0" fmla="*/ 0 w 5678216"/>
              <a:gd name="connsiteY0" fmla="*/ 4350768 h 4350768"/>
              <a:gd name="connsiteX1" fmla="*/ 414043 w 5678216"/>
              <a:gd name="connsiteY1" fmla="*/ 1359530 h 4350768"/>
              <a:gd name="connsiteX2" fmla="*/ 2653702 w 5678216"/>
              <a:gd name="connsiteY2" fmla="*/ 0 h 4350768"/>
              <a:gd name="connsiteX3" fmla="*/ 4862692 w 5678216"/>
              <a:gd name="connsiteY3" fmla="*/ 1956312 h 4350768"/>
              <a:gd name="connsiteX4" fmla="*/ 5678216 w 5678216"/>
              <a:gd name="connsiteY4" fmla="*/ 4187196 h 4350768"/>
              <a:gd name="connsiteX5" fmla="*/ 1899983 w 5678216"/>
              <a:gd name="connsiteY5" fmla="*/ 4261981 h 4350768"/>
              <a:gd name="connsiteX6" fmla="*/ 0 w 5678216"/>
              <a:gd name="connsiteY6" fmla="*/ 4350768 h 4350768"/>
              <a:gd name="connsiteX0" fmla="*/ 0 w 5678216"/>
              <a:gd name="connsiteY0" fmla="*/ 4350768 h 4350768"/>
              <a:gd name="connsiteX1" fmla="*/ 414043 w 5678216"/>
              <a:gd name="connsiteY1" fmla="*/ 1359530 h 4350768"/>
              <a:gd name="connsiteX2" fmla="*/ 2653702 w 5678216"/>
              <a:gd name="connsiteY2" fmla="*/ 0 h 4350768"/>
              <a:gd name="connsiteX3" fmla="*/ 4862692 w 5678216"/>
              <a:gd name="connsiteY3" fmla="*/ 1956312 h 4350768"/>
              <a:gd name="connsiteX4" fmla="*/ 5678216 w 5678216"/>
              <a:gd name="connsiteY4" fmla="*/ 4187196 h 4350768"/>
              <a:gd name="connsiteX5" fmla="*/ 1900636 w 5678216"/>
              <a:gd name="connsiteY5" fmla="*/ 4004586 h 4350768"/>
              <a:gd name="connsiteX6" fmla="*/ 0 w 5678216"/>
              <a:gd name="connsiteY6" fmla="*/ 4350768 h 4350768"/>
              <a:gd name="connsiteX0" fmla="*/ 0 w 5678216"/>
              <a:gd name="connsiteY0" fmla="*/ 4350768 h 4350768"/>
              <a:gd name="connsiteX1" fmla="*/ 414043 w 5678216"/>
              <a:gd name="connsiteY1" fmla="*/ 1359530 h 4350768"/>
              <a:gd name="connsiteX2" fmla="*/ 2653702 w 5678216"/>
              <a:gd name="connsiteY2" fmla="*/ 0 h 4350768"/>
              <a:gd name="connsiteX3" fmla="*/ 4862692 w 5678216"/>
              <a:gd name="connsiteY3" fmla="*/ 1956312 h 4350768"/>
              <a:gd name="connsiteX4" fmla="*/ 5678216 w 5678216"/>
              <a:gd name="connsiteY4" fmla="*/ 4187196 h 4350768"/>
              <a:gd name="connsiteX5" fmla="*/ 1352104 w 5678216"/>
              <a:gd name="connsiteY5" fmla="*/ 3971061 h 4350768"/>
              <a:gd name="connsiteX6" fmla="*/ 0 w 5678216"/>
              <a:gd name="connsiteY6" fmla="*/ 4350768 h 4350768"/>
              <a:gd name="connsiteX0" fmla="*/ 0 w 5678216"/>
              <a:gd name="connsiteY0" fmla="*/ 4350768 h 4350768"/>
              <a:gd name="connsiteX1" fmla="*/ 414043 w 5678216"/>
              <a:gd name="connsiteY1" fmla="*/ 1359530 h 4350768"/>
              <a:gd name="connsiteX2" fmla="*/ 2653702 w 5678216"/>
              <a:gd name="connsiteY2" fmla="*/ 0 h 4350768"/>
              <a:gd name="connsiteX3" fmla="*/ 4862692 w 5678216"/>
              <a:gd name="connsiteY3" fmla="*/ 1956312 h 4350768"/>
              <a:gd name="connsiteX4" fmla="*/ 5678216 w 5678216"/>
              <a:gd name="connsiteY4" fmla="*/ 4187196 h 4350768"/>
              <a:gd name="connsiteX5" fmla="*/ 3650857 w 5678216"/>
              <a:gd name="connsiteY5" fmla="*/ 4063147 h 4350768"/>
              <a:gd name="connsiteX6" fmla="*/ 1352104 w 5678216"/>
              <a:gd name="connsiteY6" fmla="*/ 3971061 h 4350768"/>
              <a:gd name="connsiteX7" fmla="*/ 0 w 5678216"/>
              <a:gd name="connsiteY7" fmla="*/ 4350768 h 4350768"/>
              <a:gd name="connsiteX0" fmla="*/ 0 w 5678216"/>
              <a:gd name="connsiteY0" fmla="*/ 4350768 h 4980185"/>
              <a:gd name="connsiteX1" fmla="*/ 414043 w 5678216"/>
              <a:gd name="connsiteY1" fmla="*/ 1359530 h 4980185"/>
              <a:gd name="connsiteX2" fmla="*/ 2653702 w 5678216"/>
              <a:gd name="connsiteY2" fmla="*/ 0 h 4980185"/>
              <a:gd name="connsiteX3" fmla="*/ 4862692 w 5678216"/>
              <a:gd name="connsiteY3" fmla="*/ 1956312 h 4980185"/>
              <a:gd name="connsiteX4" fmla="*/ 5678216 w 5678216"/>
              <a:gd name="connsiteY4" fmla="*/ 4187196 h 4980185"/>
              <a:gd name="connsiteX5" fmla="*/ 3949220 w 5678216"/>
              <a:gd name="connsiteY5" fmla="*/ 4980185 h 4980185"/>
              <a:gd name="connsiteX6" fmla="*/ 1352104 w 5678216"/>
              <a:gd name="connsiteY6" fmla="*/ 3971061 h 4980185"/>
              <a:gd name="connsiteX7" fmla="*/ 0 w 5678216"/>
              <a:gd name="connsiteY7" fmla="*/ 4350768 h 4980185"/>
              <a:gd name="connsiteX0" fmla="*/ 0 w 5678216"/>
              <a:gd name="connsiteY0" fmla="*/ 4350768 h 4980185"/>
              <a:gd name="connsiteX1" fmla="*/ 414043 w 5678216"/>
              <a:gd name="connsiteY1" fmla="*/ 1359530 h 4980185"/>
              <a:gd name="connsiteX2" fmla="*/ 2653702 w 5678216"/>
              <a:gd name="connsiteY2" fmla="*/ 0 h 4980185"/>
              <a:gd name="connsiteX3" fmla="*/ 5317707 w 5678216"/>
              <a:gd name="connsiteY3" fmla="*/ 1655423 h 4980185"/>
              <a:gd name="connsiteX4" fmla="*/ 5678216 w 5678216"/>
              <a:gd name="connsiteY4" fmla="*/ 4187196 h 4980185"/>
              <a:gd name="connsiteX5" fmla="*/ 3949220 w 5678216"/>
              <a:gd name="connsiteY5" fmla="*/ 4980185 h 4980185"/>
              <a:gd name="connsiteX6" fmla="*/ 1352104 w 5678216"/>
              <a:gd name="connsiteY6" fmla="*/ 3971061 h 4980185"/>
              <a:gd name="connsiteX7" fmla="*/ 0 w 5678216"/>
              <a:gd name="connsiteY7" fmla="*/ 4350768 h 4980185"/>
              <a:gd name="connsiteX0" fmla="*/ 0 w 5678216"/>
              <a:gd name="connsiteY0" fmla="*/ 4350768 h 6137116"/>
              <a:gd name="connsiteX1" fmla="*/ 414043 w 5678216"/>
              <a:gd name="connsiteY1" fmla="*/ 1359530 h 6137116"/>
              <a:gd name="connsiteX2" fmla="*/ 2653702 w 5678216"/>
              <a:gd name="connsiteY2" fmla="*/ 0 h 6137116"/>
              <a:gd name="connsiteX3" fmla="*/ 5317707 w 5678216"/>
              <a:gd name="connsiteY3" fmla="*/ 1655423 h 6137116"/>
              <a:gd name="connsiteX4" fmla="*/ 5678216 w 5678216"/>
              <a:gd name="connsiteY4" fmla="*/ 4187196 h 6137116"/>
              <a:gd name="connsiteX5" fmla="*/ 4147533 w 5678216"/>
              <a:gd name="connsiteY5" fmla="*/ 6137116 h 6137116"/>
              <a:gd name="connsiteX6" fmla="*/ 1352104 w 5678216"/>
              <a:gd name="connsiteY6" fmla="*/ 3971061 h 6137116"/>
              <a:gd name="connsiteX7" fmla="*/ 0 w 5678216"/>
              <a:gd name="connsiteY7" fmla="*/ 4350768 h 6137116"/>
              <a:gd name="connsiteX0" fmla="*/ 0 w 5678216"/>
              <a:gd name="connsiteY0" fmla="*/ 3886307 h 5672655"/>
              <a:gd name="connsiteX1" fmla="*/ 414043 w 5678216"/>
              <a:gd name="connsiteY1" fmla="*/ 895069 h 5672655"/>
              <a:gd name="connsiteX2" fmla="*/ 2545641 w 5678216"/>
              <a:gd name="connsiteY2" fmla="*/ 0 h 5672655"/>
              <a:gd name="connsiteX3" fmla="*/ 5317707 w 5678216"/>
              <a:gd name="connsiteY3" fmla="*/ 1190962 h 5672655"/>
              <a:gd name="connsiteX4" fmla="*/ 5678216 w 5678216"/>
              <a:gd name="connsiteY4" fmla="*/ 3722735 h 5672655"/>
              <a:gd name="connsiteX5" fmla="*/ 4147533 w 5678216"/>
              <a:gd name="connsiteY5" fmla="*/ 5672655 h 5672655"/>
              <a:gd name="connsiteX6" fmla="*/ 1352104 w 5678216"/>
              <a:gd name="connsiteY6" fmla="*/ 3506600 h 5672655"/>
              <a:gd name="connsiteX7" fmla="*/ 0 w 5678216"/>
              <a:gd name="connsiteY7" fmla="*/ 3886307 h 5672655"/>
              <a:gd name="connsiteX0" fmla="*/ 0 w 5678216"/>
              <a:gd name="connsiteY0" fmla="*/ 3886307 h 5672655"/>
              <a:gd name="connsiteX1" fmla="*/ 2470071 w 5678216"/>
              <a:gd name="connsiteY1" fmla="*/ 1335937 h 5672655"/>
              <a:gd name="connsiteX2" fmla="*/ 2545641 w 5678216"/>
              <a:gd name="connsiteY2" fmla="*/ 0 h 5672655"/>
              <a:gd name="connsiteX3" fmla="*/ 5317707 w 5678216"/>
              <a:gd name="connsiteY3" fmla="*/ 1190962 h 5672655"/>
              <a:gd name="connsiteX4" fmla="*/ 5678216 w 5678216"/>
              <a:gd name="connsiteY4" fmla="*/ 3722735 h 5672655"/>
              <a:gd name="connsiteX5" fmla="*/ 4147533 w 5678216"/>
              <a:gd name="connsiteY5" fmla="*/ 5672655 h 5672655"/>
              <a:gd name="connsiteX6" fmla="*/ 1352104 w 5678216"/>
              <a:gd name="connsiteY6" fmla="*/ 3506600 h 5672655"/>
              <a:gd name="connsiteX7" fmla="*/ 0 w 5678216"/>
              <a:gd name="connsiteY7"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5317707 w 5317707"/>
              <a:gd name="connsiteY3" fmla="*/ 1190962 h 5672655"/>
              <a:gd name="connsiteX4" fmla="*/ 4448011 w 5317707"/>
              <a:gd name="connsiteY4" fmla="*/ 3605965 h 5672655"/>
              <a:gd name="connsiteX5" fmla="*/ 4147533 w 5317707"/>
              <a:gd name="connsiteY5" fmla="*/ 5672655 h 5672655"/>
              <a:gd name="connsiteX6" fmla="*/ 1352104 w 5317707"/>
              <a:gd name="connsiteY6" fmla="*/ 3506600 h 5672655"/>
              <a:gd name="connsiteX7" fmla="*/ 0 w 5317707"/>
              <a:gd name="connsiteY7"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5317707 w 5317707"/>
              <a:gd name="connsiteY3" fmla="*/ 1190962 h 5672655"/>
              <a:gd name="connsiteX4" fmla="*/ 4448011 w 5317707"/>
              <a:gd name="connsiteY4" fmla="*/ 3605965 h 5672655"/>
              <a:gd name="connsiteX5" fmla="*/ 4147533 w 5317707"/>
              <a:gd name="connsiteY5" fmla="*/ 5672655 h 5672655"/>
              <a:gd name="connsiteX6" fmla="*/ 1352104 w 5317707"/>
              <a:gd name="connsiteY6" fmla="*/ 3506600 h 5672655"/>
              <a:gd name="connsiteX7" fmla="*/ 0 w 5317707"/>
              <a:gd name="connsiteY7"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5317707 w 5317707"/>
              <a:gd name="connsiteY3" fmla="*/ 1190962 h 5672655"/>
              <a:gd name="connsiteX4" fmla="*/ 4827251 w 5317707"/>
              <a:gd name="connsiteY4" fmla="*/ 2528791 h 5672655"/>
              <a:gd name="connsiteX5" fmla="*/ 4448011 w 5317707"/>
              <a:gd name="connsiteY5" fmla="*/ 3605965 h 5672655"/>
              <a:gd name="connsiteX6" fmla="*/ 4147533 w 5317707"/>
              <a:gd name="connsiteY6" fmla="*/ 5672655 h 5672655"/>
              <a:gd name="connsiteX7" fmla="*/ 1352104 w 5317707"/>
              <a:gd name="connsiteY7" fmla="*/ 3506600 h 5672655"/>
              <a:gd name="connsiteX8" fmla="*/ 0 w 5317707"/>
              <a:gd name="connsiteY8"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5317707 w 5317707"/>
              <a:gd name="connsiteY3" fmla="*/ 1190962 h 5672655"/>
              <a:gd name="connsiteX4" fmla="*/ 3811818 w 5317707"/>
              <a:gd name="connsiteY4" fmla="*/ 2281668 h 5672655"/>
              <a:gd name="connsiteX5" fmla="*/ 4448011 w 5317707"/>
              <a:gd name="connsiteY5" fmla="*/ 3605965 h 5672655"/>
              <a:gd name="connsiteX6" fmla="*/ 4147533 w 5317707"/>
              <a:gd name="connsiteY6" fmla="*/ 5672655 h 5672655"/>
              <a:gd name="connsiteX7" fmla="*/ 1352104 w 5317707"/>
              <a:gd name="connsiteY7" fmla="*/ 3506600 h 5672655"/>
              <a:gd name="connsiteX8" fmla="*/ 0 w 5317707"/>
              <a:gd name="connsiteY8"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3938169 w 5317707"/>
              <a:gd name="connsiteY3" fmla="*/ 609076 h 5672655"/>
              <a:gd name="connsiteX4" fmla="*/ 5317707 w 5317707"/>
              <a:gd name="connsiteY4" fmla="*/ 1190962 h 5672655"/>
              <a:gd name="connsiteX5" fmla="*/ 3811818 w 5317707"/>
              <a:gd name="connsiteY5" fmla="*/ 2281668 h 5672655"/>
              <a:gd name="connsiteX6" fmla="*/ 4448011 w 5317707"/>
              <a:gd name="connsiteY6" fmla="*/ 3605965 h 5672655"/>
              <a:gd name="connsiteX7" fmla="*/ 4147533 w 5317707"/>
              <a:gd name="connsiteY7" fmla="*/ 5672655 h 5672655"/>
              <a:gd name="connsiteX8" fmla="*/ 1352104 w 5317707"/>
              <a:gd name="connsiteY8" fmla="*/ 3506600 h 5672655"/>
              <a:gd name="connsiteX9" fmla="*/ 0 w 5317707"/>
              <a:gd name="connsiteY9"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3937647 w 5317707"/>
              <a:gd name="connsiteY3" fmla="*/ 15133 h 5672655"/>
              <a:gd name="connsiteX4" fmla="*/ 5317707 w 5317707"/>
              <a:gd name="connsiteY4" fmla="*/ 1190962 h 5672655"/>
              <a:gd name="connsiteX5" fmla="*/ 3811818 w 5317707"/>
              <a:gd name="connsiteY5" fmla="*/ 2281668 h 5672655"/>
              <a:gd name="connsiteX6" fmla="*/ 4448011 w 5317707"/>
              <a:gd name="connsiteY6" fmla="*/ 3605965 h 5672655"/>
              <a:gd name="connsiteX7" fmla="*/ 4147533 w 5317707"/>
              <a:gd name="connsiteY7" fmla="*/ 5672655 h 5672655"/>
              <a:gd name="connsiteX8" fmla="*/ 1352104 w 5317707"/>
              <a:gd name="connsiteY8" fmla="*/ 3506600 h 5672655"/>
              <a:gd name="connsiteX9" fmla="*/ 0 w 5317707"/>
              <a:gd name="connsiteY9" fmla="*/ 3886307 h 5672655"/>
              <a:gd name="connsiteX0" fmla="*/ 0 w 4654147"/>
              <a:gd name="connsiteY0" fmla="*/ 3886307 h 5672655"/>
              <a:gd name="connsiteX1" fmla="*/ 2470071 w 4654147"/>
              <a:gd name="connsiteY1" fmla="*/ 1335937 h 5672655"/>
              <a:gd name="connsiteX2" fmla="*/ 2545641 w 4654147"/>
              <a:gd name="connsiteY2" fmla="*/ 0 h 5672655"/>
              <a:gd name="connsiteX3" fmla="*/ 3937647 w 4654147"/>
              <a:gd name="connsiteY3" fmla="*/ 15133 h 5672655"/>
              <a:gd name="connsiteX4" fmla="*/ 4654147 w 4654147"/>
              <a:gd name="connsiteY4" fmla="*/ 1034705 h 5672655"/>
              <a:gd name="connsiteX5" fmla="*/ 3811818 w 4654147"/>
              <a:gd name="connsiteY5" fmla="*/ 2281668 h 5672655"/>
              <a:gd name="connsiteX6" fmla="*/ 4448011 w 4654147"/>
              <a:gd name="connsiteY6" fmla="*/ 3605965 h 5672655"/>
              <a:gd name="connsiteX7" fmla="*/ 4147533 w 4654147"/>
              <a:gd name="connsiteY7" fmla="*/ 5672655 h 5672655"/>
              <a:gd name="connsiteX8" fmla="*/ 1352104 w 4654147"/>
              <a:gd name="connsiteY8" fmla="*/ 3506600 h 5672655"/>
              <a:gd name="connsiteX9" fmla="*/ 0 w 4654147"/>
              <a:gd name="connsiteY9" fmla="*/ 3886307 h 5672655"/>
              <a:gd name="connsiteX0" fmla="*/ 0 w 4654147"/>
              <a:gd name="connsiteY0" fmla="*/ 3871174 h 5657522"/>
              <a:gd name="connsiteX1" fmla="*/ 2470071 w 4654147"/>
              <a:gd name="connsiteY1" fmla="*/ 1320804 h 5657522"/>
              <a:gd name="connsiteX2" fmla="*/ 4219972 w 4654147"/>
              <a:gd name="connsiteY2" fmla="*/ 757927 h 5657522"/>
              <a:gd name="connsiteX3" fmla="*/ 3937647 w 4654147"/>
              <a:gd name="connsiteY3" fmla="*/ 0 h 5657522"/>
              <a:gd name="connsiteX4" fmla="*/ 4654147 w 4654147"/>
              <a:gd name="connsiteY4" fmla="*/ 1019572 h 5657522"/>
              <a:gd name="connsiteX5" fmla="*/ 3811818 w 4654147"/>
              <a:gd name="connsiteY5" fmla="*/ 2266535 h 5657522"/>
              <a:gd name="connsiteX6" fmla="*/ 4448011 w 4654147"/>
              <a:gd name="connsiteY6" fmla="*/ 3590832 h 5657522"/>
              <a:gd name="connsiteX7" fmla="*/ 4147533 w 4654147"/>
              <a:gd name="connsiteY7" fmla="*/ 5657522 h 5657522"/>
              <a:gd name="connsiteX8" fmla="*/ 1352104 w 4654147"/>
              <a:gd name="connsiteY8" fmla="*/ 3491467 h 5657522"/>
              <a:gd name="connsiteX9" fmla="*/ 0 w 4654147"/>
              <a:gd name="connsiteY9" fmla="*/ 3871174 h 5657522"/>
              <a:gd name="connsiteX0" fmla="*/ 0 w 4569770"/>
              <a:gd name="connsiteY0" fmla="*/ 3809830 h 5657522"/>
              <a:gd name="connsiteX1" fmla="*/ 2385694 w 4569770"/>
              <a:gd name="connsiteY1" fmla="*/ 1320804 h 5657522"/>
              <a:gd name="connsiteX2" fmla="*/ 4135595 w 4569770"/>
              <a:gd name="connsiteY2" fmla="*/ 757927 h 5657522"/>
              <a:gd name="connsiteX3" fmla="*/ 3853270 w 4569770"/>
              <a:gd name="connsiteY3" fmla="*/ 0 h 5657522"/>
              <a:gd name="connsiteX4" fmla="*/ 4569770 w 4569770"/>
              <a:gd name="connsiteY4" fmla="*/ 1019572 h 5657522"/>
              <a:gd name="connsiteX5" fmla="*/ 3727441 w 4569770"/>
              <a:gd name="connsiteY5" fmla="*/ 2266535 h 5657522"/>
              <a:gd name="connsiteX6" fmla="*/ 4363634 w 4569770"/>
              <a:gd name="connsiteY6" fmla="*/ 3590832 h 5657522"/>
              <a:gd name="connsiteX7" fmla="*/ 4063156 w 4569770"/>
              <a:gd name="connsiteY7" fmla="*/ 5657522 h 5657522"/>
              <a:gd name="connsiteX8" fmla="*/ 1267727 w 4569770"/>
              <a:gd name="connsiteY8" fmla="*/ 3491467 h 5657522"/>
              <a:gd name="connsiteX9" fmla="*/ 0 w 4569770"/>
              <a:gd name="connsiteY9" fmla="*/ 3809830 h 5657522"/>
              <a:gd name="connsiteX0" fmla="*/ 0 w 4880282"/>
              <a:gd name="connsiteY0" fmla="*/ 4080983 h 5657522"/>
              <a:gd name="connsiteX1" fmla="*/ 2696206 w 4880282"/>
              <a:gd name="connsiteY1" fmla="*/ 1320804 h 5657522"/>
              <a:gd name="connsiteX2" fmla="*/ 4446107 w 4880282"/>
              <a:gd name="connsiteY2" fmla="*/ 757927 h 5657522"/>
              <a:gd name="connsiteX3" fmla="*/ 4163782 w 4880282"/>
              <a:gd name="connsiteY3" fmla="*/ 0 h 5657522"/>
              <a:gd name="connsiteX4" fmla="*/ 4880282 w 4880282"/>
              <a:gd name="connsiteY4" fmla="*/ 1019572 h 5657522"/>
              <a:gd name="connsiteX5" fmla="*/ 4037953 w 4880282"/>
              <a:gd name="connsiteY5" fmla="*/ 2266535 h 5657522"/>
              <a:gd name="connsiteX6" fmla="*/ 4674146 w 4880282"/>
              <a:gd name="connsiteY6" fmla="*/ 3590832 h 5657522"/>
              <a:gd name="connsiteX7" fmla="*/ 4373668 w 4880282"/>
              <a:gd name="connsiteY7" fmla="*/ 5657522 h 5657522"/>
              <a:gd name="connsiteX8" fmla="*/ 1578239 w 4880282"/>
              <a:gd name="connsiteY8" fmla="*/ 3491467 h 5657522"/>
              <a:gd name="connsiteX9" fmla="*/ 0 w 4880282"/>
              <a:gd name="connsiteY9" fmla="*/ 4080983 h 565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0282" h="5657522">
                <a:moveTo>
                  <a:pt x="0" y="4080983"/>
                </a:moveTo>
                <a:lnTo>
                  <a:pt x="2696206" y="1320804"/>
                </a:lnTo>
                <a:lnTo>
                  <a:pt x="4446107" y="757927"/>
                </a:lnTo>
                <a:lnTo>
                  <a:pt x="4163782" y="0"/>
                </a:lnTo>
                <a:lnTo>
                  <a:pt x="4880282" y="1019572"/>
                </a:lnTo>
                <a:lnTo>
                  <a:pt x="4037953" y="2266535"/>
                </a:lnTo>
                <a:lnTo>
                  <a:pt x="4674146" y="3590832"/>
                </a:lnTo>
                <a:cubicBezTo>
                  <a:pt x="4561056" y="4577005"/>
                  <a:pt x="4473827" y="4968625"/>
                  <a:pt x="4373668" y="5657522"/>
                </a:cubicBezTo>
                <a:lnTo>
                  <a:pt x="1578239" y="3491467"/>
                </a:lnTo>
                <a:lnTo>
                  <a:pt x="0" y="4080983"/>
                </a:lnTo>
                <a:close/>
              </a:path>
            </a:pathLst>
          </a:custGeom>
          <a:solidFill>
            <a:srgbClr val="EF95DC">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0734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1F4D"/>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6F3B761-86CF-1E1B-D212-81B4CA14ACAB}"/>
              </a:ext>
            </a:extLst>
          </p:cNvPr>
          <p:cNvGrpSpPr/>
          <p:nvPr/>
        </p:nvGrpSpPr>
        <p:grpSpPr>
          <a:xfrm>
            <a:off x="1161777" y="1639957"/>
            <a:ext cx="4513467" cy="4480811"/>
            <a:chOff x="2841489" y="2133013"/>
            <a:chExt cx="6167535" cy="6164425"/>
          </a:xfrm>
        </p:grpSpPr>
        <p:sp>
          <p:nvSpPr>
            <p:cNvPr id="4" name="Octagon 3">
              <a:extLst>
                <a:ext uri="{FF2B5EF4-FFF2-40B4-BE49-F238E27FC236}">
                  <a16:creationId xmlns:a16="http://schemas.microsoft.com/office/drawing/2014/main" id="{5399173D-751C-3806-67BE-BB3EC29B637F}"/>
                </a:ext>
              </a:extLst>
            </p:cNvPr>
            <p:cNvSpPr/>
            <p:nvPr/>
          </p:nvSpPr>
          <p:spPr>
            <a:xfrm rot="17661311">
              <a:off x="2843044" y="2131458"/>
              <a:ext cx="6164425" cy="6167535"/>
            </a:xfrm>
            <a:prstGeom prst="octagon">
              <a:avLst/>
            </a:prstGeom>
            <a:solidFill>
              <a:srgbClr val="291F4D"/>
            </a:solidFill>
            <a:ln w="114300">
              <a:solidFill>
                <a:srgbClr val="291F4D"/>
              </a:solidFill>
            </a:ln>
            <a:effectLst>
              <a:glow rad="177800">
                <a:schemeClr val="tx1">
                  <a:alpha val="2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lumMod val="75000"/>
                    </a:schemeClr>
                  </a:solidFill>
                </a:ln>
                <a:solidFill>
                  <a:schemeClr val="bg2">
                    <a:lumMod val="75000"/>
                  </a:schemeClr>
                </a:solidFill>
              </a:endParaRPr>
            </a:p>
          </p:txBody>
        </p:sp>
        <p:grpSp>
          <p:nvGrpSpPr>
            <p:cNvPr id="15" name="Group 14">
              <a:extLst>
                <a:ext uri="{FF2B5EF4-FFF2-40B4-BE49-F238E27FC236}">
                  <a16:creationId xmlns:a16="http://schemas.microsoft.com/office/drawing/2014/main" id="{D87B0044-6552-10BA-A4F6-8EC87BAE4D11}"/>
                </a:ext>
              </a:extLst>
            </p:cNvPr>
            <p:cNvGrpSpPr/>
            <p:nvPr/>
          </p:nvGrpSpPr>
          <p:grpSpPr>
            <a:xfrm>
              <a:off x="2977847" y="2240482"/>
              <a:ext cx="5894818" cy="5949485"/>
              <a:chOff x="2977847" y="2240482"/>
              <a:chExt cx="5894818" cy="5949485"/>
            </a:xfrm>
          </p:grpSpPr>
          <p:sp>
            <p:nvSpPr>
              <p:cNvPr id="5" name="Octagon 4">
                <a:extLst>
                  <a:ext uri="{FF2B5EF4-FFF2-40B4-BE49-F238E27FC236}">
                    <a16:creationId xmlns:a16="http://schemas.microsoft.com/office/drawing/2014/main" id="{8574768E-5D41-8BD4-BBA0-2A66103EDEE3}"/>
                  </a:ext>
                </a:extLst>
              </p:cNvPr>
              <p:cNvSpPr/>
              <p:nvPr/>
            </p:nvSpPr>
            <p:spPr>
              <a:xfrm rot="17661311">
                <a:off x="2950513" y="2267816"/>
                <a:ext cx="5949485" cy="5894818"/>
              </a:xfrm>
              <a:prstGeom prst="octagon">
                <a:avLst/>
              </a:prstGeom>
              <a:noFill/>
              <a:ln w="361950">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ctagon 5">
                <a:extLst>
                  <a:ext uri="{FF2B5EF4-FFF2-40B4-BE49-F238E27FC236}">
                    <a16:creationId xmlns:a16="http://schemas.microsoft.com/office/drawing/2014/main" id="{04EC0E06-1C08-95E1-8C7B-BB06FB0F73DB}"/>
                  </a:ext>
                </a:extLst>
              </p:cNvPr>
              <p:cNvSpPr/>
              <p:nvPr/>
            </p:nvSpPr>
            <p:spPr>
              <a:xfrm rot="17609168">
                <a:off x="3566089" y="2929825"/>
                <a:ext cx="4718334" cy="4570796"/>
              </a:xfrm>
              <a:prstGeom prst="octagon">
                <a:avLst/>
              </a:prstGeom>
              <a:noFill/>
              <a:ln w="361950">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ctagon 6">
                <a:extLst>
                  <a:ext uri="{FF2B5EF4-FFF2-40B4-BE49-F238E27FC236}">
                    <a16:creationId xmlns:a16="http://schemas.microsoft.com/office/drawing/2014/main" id="{940436B1-4EB6-8A8B-D159-DA553D1B1390}"/>
                  </a:ext>
                </a:extLst>
              </p:cNvPr>
              <p:cNvSpPr/>
              <p:nvPr/>
            </p:nvSpPr>
            <p:spPr>
              <a:xfrm rot="17661311">
                <a:off x="4293536" y="3631662"/>
                <a:ext cx="3263438" cy="3167125"/>
              </a:xfrm>
              <a:prstGeom prst="octagon">
                <a:avLst/>
              </a:prstGeom>
              <a:noFill/>
              <a:ln w="368300">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ctagon 7">
                <a:extLst>
                  <a:ext uri="{FF2B5EF4-FFF2-40B4-BE49-F238E27FC236}">
                    <a16:creationId xmlns:a16="http://schemas.microsoft.com/office/drawing/2014/main" id="{20A0AC59-78CC-BC0D-6CB3-033CC629E375}"/>
                  </a:ext>
                </a:extLst>
              </p:cNvPr>
              <p:cNvSpPr/>
              <p:nvPr/>
            </p:nvSpPr>
            <p:spPr>
              <a:xfrm rot="17661311">
                <a:off x="5062784" y="4394881"/>
                <a:ext cx="1724942" cy="1640683"/>
              </a:xfrm>
              <a:prstGeom prst="octagon">
                <a:avLst/>
              </a:prstGeom>
              <a:noFill/>
              <a:ln w="349250">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AEFB4B6-3FB0-2940-D8D6-2DBF6DD4FC66}"/>
                  </a:ext>
                </a:extLst>
              </p:cNvPr>
              <p:cNvSpPr/>
              <p:nvPr/>
            </p:nvSpPr>
            <p:spPr>
              <a:xfrm>
                <a:off x="5572125" y="4829175"/>
                <a:ext cx="733425" cy="739098"/>
              </a:xfrm>
              <a:prstGeom prst="ellipse">
                <a:avLst/>
              </a:prstGeom>
              <a:solidFill>
                <a:srgbClr val="30245A"/>
              </a:solidFill>
              <a:ln>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extBox 9">
            <a:extLst>
              <a:ext uri="{FF2B5EF4-FFF2-40B4-BE49-F238E27FC236}">
                <a16:creationId xmlns:a16="http://schemas.microsoft.com/office/drawing/2014/main" id="{415DD872-58DA-26BE-4028-C6ACC154C491}"/>
              </a:ext>
            </a:extLst>
          </p:cNvPr>
          <p:cNvSpPr txBox="1"/>
          <p:nvPr/>
        </p:nvSpPr>
        <p:spPr>
          <a:xfrm>
            <a:off x="0" y="-225558"/>
            <a:ext cx="7445825" cy="977512"/>
          </a:xfrm>
          <a:prstGeom prst="rect">
            <a:avLst/>
          </a:prstGeom>
          <a:noFill/>
        </p:spPr>
        <p:txBody>
          <a:bodyPr wrap="square" rtlCol="0">
            <a:spAutoFit/>
          </a:bodyPr>
          <a:lstStyle/>
          <a:p>
            <a:pPr algn="ctr">
              <a:lnSpc>
                <a:spcPct val="150000"/>
              </a:lnSpc>
            </a:pPr>
            <a:r>
              <a:rPr lang="en-US" sz="4400" dirty="0">
                <a:solidFill>
                  <a:schemeClr val="bg1"/>
                </a:solidFill>
                <a:latin typeface="Arial Rounded MT Bold" panose="020F0704030504030204" pitchFamily="34" charset="0"/>
                <a:cs typeface="Aharoni" panose="02010803020104030203" pitchFamily="2" charset="-79"/>
              </a:rPr>
              <a:t>MOBALYTICS OVERVIEW</a:t>
            </a:r>
            <a:endParaRPr lang="en-US" sz="4400" dirty="0">
              <a:solidFill>
                <a:schemeClr val="accent4">
                  <a:lumMod val="60000"/>
                  <a:lumOff val="40000"/>
                </a:schemeClr>
              </a:solidFill>
              <a:latin typeface="Arial Rounded MT Bold" panose="020F0704030504030204" pitchFamily="34" charset="0"/>
              <a:cs typeface="Aharoni" panose="02010803020104030203" pitchFamily="2" charset="-79"/>
            </a:endParaRPr>
          </a:p>
        </p:txBody>
      </p:sp>
      <p:sp>
        <p:nvSpPr>
          <p:cNvPr id="14" name="Isosceles Triangle 11">
            <a:extLst>
              <a:ext uri="{FF2B5EF4-FFF2-40B4-BE49-F238E27FC236}">
                <a16:creationId xmlns:a16="http://schemas.microsoft.com/office/drawing/2014/main" id="{91D22066-EEAF-B618-7A99-36A59582FAAD}"/>
              </a:ext>
            </a:extLst>
          </p:cNvPr>
          <p:cNvSpPr/>
          <p:nvPr/>
        </p:nvSpPr>
        <p:spPr>
          <a:xfrm rot="18979399">
            <a:off x="1421540" y="2139838"/>
            <a:ext cx="4131378" cy="3748711"/>
          </a:xfrm>
          <a:custGeom>
            <a:avLst/>
            <a:gdLst>
              <a:gd name="connsiteX0" fmla="*/ 0 w 6025169"/>
              <a:gd name="connsiteY0" fmla="*/ 4187196 h 4187196"/>
              <a:gd name="connsiteX1" fmla="*/ 3000655 w 6025169"/>
              <a:gd name="connsiteY1" fmla="*/ 0 h 4187196"/>
              <a:gd name="connsiteX2" fmla="*/ 6025169 w 6025169"/>
              <a:gd name="connsiteY2" fmla="*/ 4187196 h 4187196"/>
              <a:gd name="connsiteX3" fmla="*/ 0 w 6025169"/>
              <a:gd name="connsiteY3" fmla="*/ 4187196 h 4187196"/>
              <a:gd name="connsiteX0" fmla="*/ 0 w 6025169"/>
              <a:gd name="connsiteY0" fmla="*/ 4187196 h 4187196"/>
              <a:gd name="connsiteX1" fmla="*/ 3000655 w 6025169"/>
              <a:gd name="connsiteY1" fmla="*/ 0 h 4187196"/>
              <a:gd name="connsiteX2" fmla="*/ 4498803 w 6025169"/>
              <a:gd name="connsiteY2" fmla="*/ 2038728 h 4187196"/>
              <a:gd name="connsiteX3" fmla="*/ 6025169 w 6025169"/>
              <a:gd name="connsiteY3" fmla="*/ 4187196 h 4187196"/>
              <a:gd name="connsiteX4" fmla="*/ 0 w 6025169"/>
              <a:gd name="connsiteY4" fmla="*/ 4187196 h 4187196"/>
              <a:gd name="connsiteX0" fmla="*/ 0 w 6025169"/>
              <a:gd name="connsiteY0" fmla="*/ 4187196 h 4187196"/>
              <a:gd name="connsiteX1" fmla="*/ 3000655 w 6025169"/>
              <a:gd name="connsiteY1" fmla="*/ 0 h 4187196"/>
              <a:gd name="connsiteX2" fmla="*/ 5209645 w 6025169"/>
              <a:gd name="connsiteY2" fmla="*/ 1956312 h 4187196"/>
              <a:gd name="connsiteX3" fmla="*/ 6025169 w 6025169"/>
              <a:gd name="connsiteY3" fmla="*/ 4187196 h 4187196"/>
              <a:gd name="connsiteX4" fmla="*/ 0 w 6025169"/>
              <a:gd name="connsiteY4" fmla="*/ 4187196 h 4187196"/>
              <a:gd name="connsiteX0" fmla="*/ 0 w 6025169"/>
              <a:gd name="connsiteY0" fmla="*/ 4187196 h 4187196"/>
              <a:gd name="connsiteX1" fmla="*/ 1483679 w 6025169"/>
              <a:gd name="connsiteY1" fmla="*/ 2075380 h 4187196"/>
              <a:gd name="connsiteX2" fmla="*/ 3000655 w 6025169"/>
              <a:gd name="connsiteY2" fmla="*/ 0 h 4187196"/>
              <a:gd name="connsiteX3" fmla="*/ 5209645 w 6025169"/>
              <a:gd name="connsiteY3" fmla="*/ 1956312 h 4187196"/>
              <a:gd name="connsiteX4" fmla="*/ 6025169 w 6025169"/>
              <a:gd name="connsiteY4" fmla="*/ 4187196 h 4187196"/>
              <a:gd name="connsiteX5" fmla="*/ 0 w 6025169"/>
              <a:gd name="connsiteY5" fmla="*/ 4187196 h 4187196"/>
              <a:gd name="connsiteX0" fmla="*/ 0 w 6025169"/>
              <a:gd name="connsiteY0" fmla="*/ 4187196 h 4187196"/>
              <a:gd name="connsiteX1" fmla="*/ 760996 w 6025169"/>
              <a:gd name="connsiteY1" fmla="*/ 1359530 h 4187196"/>
              <a:gd name="connsiteX2" fmla="*/ 3000655 w 6025169"/>
              <a:gd name="connsiteY2" fmla="*/ 0 h 4187196"/>
              <a:gd name="connsiteX3" fmla="*/ 5209645 w 6025169"/>
              <a:gd name="connsiteY3" fmla="*/ 1956312 h 4187196"/>
              <a:gd name="connsiteX4" fmla="*/ 6025169 w 6025169"/>
              <a:gd name="connsiteY4" fmla="*/ 4187196 h 4187196"/>
              <a:gd name="connsiteX5" fmla="*/ 0 w 6025169"/>
              <a:gd name="connsiteY5" fmla="*/ 4187196 h 4187196"/>
              <a:gd name="connsiteX0" fmla="*/ 0 w 5678216"/>
              <a:gd name="connsiteY0" fmla="*/ 4350768 h 4350768"/>
              <a:gd name="connsiteX1" fmla="*/ 414043 w 5678216"/>
              <a:gd name="connsiteY1" fmla="*/ 1359530 h 4350768"/>
              <a:gd name="connsiteX2" fmla="*/ 2653702 w 5678216"/>
              <a:gd name="connsiteY2" fmla="*/ 0 h 4350768"/>
              <a:gd name="connsiteX3" fmla="*/ 4862692 w 5678216"/>
              <a:gd name="connsiteY3" fmla="*/ 1956312 h 4350768"/>
              <a:gd name="connsiteX4" fmla="*/ 5678216 w 5678216"/>
              <a:gd name="connsiteY4" fmla="*/ 4187196 h 4350768"/>
              <a:gd name="connsiteX5" fmla="*/ 0 w 5678216"/>
              <a:gd name="connsiteY5" fmla="*/ 4350768 h 4350768"/>
              <a:gd name="connsiteX0" fmla="*/ 0 w 5678216"/>
              <a:gd name="connsiteY0" fmla="*/ 4350768 h 4350768"/>
              <a:gd name="connsiteX1" fmla="*/ 414043 w 5678216"/>
              <a:gd name="connsiteY1" fmla="*/ 1359530 h 4350768"/>
              <a:gd name="connsiteX2" fmla="*/ 2653702 w 5678216"/>
              <a:gd name="connsiteY2" fmla="*/ 0 h 4350768"/>
              <a:gd name="connsiteX3" fmla="*/ 4862692 w 5678216"/>
              <a:gd name="connsiteY3" fmla="*/ 1956312 h 4350768"/>
              <a:gd name="connsiteX4" fmla="*/ 5678216 w 5678216"/>
              <a:gd name="connsiteY4" fmla="*/ 4187196 h 4350768"/>
              <a:gd name="connsiteX5" fmla="*/ 1899983 w 5678216"/>
              <a:gd name="connsiteY5" fmla="*/ 4261981 h 4350768"/>
              <a:gd name="connsiteX6" fmla="*/ 0 w 5678216"/>
              <a:gd name="connsiteY6" fmla="*/ 4350768 h 4350768"/>
              <a:gd name="connsiteX0" fmla="*/ 0 w 5678216"/>
              <a:gd name="connsiteY0" fmla="*/ 4350768 h 4350768"/>
              <a:gd name="connsiteX1" fmla="*/ 414043 w 5678216"/>
              <a:gd name="connsiteY1" fmla="*/ 1359530 h 4350768"/>
              <a:gd name="connsiteX2" fmla="*/ 2653702 w 5678216"/>
              <a:gd name="connsiteY2" fmla="*/ 0 h 4350768"/>
              <a:gd name="connsiteX3" fmla="*/ 4862692 w 5678216"/>
              <a:gd name="connsiteY3" fmla="*/ 1956312 h 4350768"/>
              <a:gd name="connsiteX4" fmla="*/ 5678216 w 5678216"/>
              <a:gd name="connsiteY4" fmla="*/ 4187196 h 4350768"/>
              <a:gd name="connsiteX5" fmla="*/ 1900636 w 5678216"/>
              <a:gd name="connsiteY5" fmla="*/ 4004586 h 4350768"/>
              <a:gd name="connsiteX6" fmla="*/ 0 w 5678216"/>
              <a:gd name="connsiteY6" fmla="*/ 4350768 h 4350768"/>
              <a:gd name="connsiteX0" fmla="*/ 0 w 5678216"/>
              <a:gd name="connsiteY0" fmla="*/ 4350768 h 4350768"/>
              <a:gd name="connsiteX1" fmla="*/ 414043 w 5678216"/>
              <a:gd name="connsiteY1" fmla="*/ 1359530 h 4350768"/>
              <a:gd name="connsiteX2" fmla="*/ 2653702 w 5678216"/>
              <a:gd name="connsiteY2" fmla="*/ 0 h 4350768"/>
              <a:gd name="connsiteX3" fmla="*/ 4862692 w 5678216"/>
              <a:gd name="connsiteY3" fmla="*/ 1956312 h 4350768"/>
              <a:gd name="connsiteX4" fmla="*/ 5678216 w 5678216"/>
              <a:gd name="connsiteY4" fmla="*/ 4187196 h 4350768"/>
              <a:gd name="connsiteX5" fmla="*/ 1352104 w 5678216"/>
              <a:gd name="connsiteY5" fmla="*/ 3971061 h 4350768"/>
              <a:gd name="connsiteX6" fmla="*/ 0 w 5678216"/>
              <a:gd name="connsiteY6" fmla="*/ 4350768 h 4350768"/>
              <a:gd name="connsiteX0" fmla="*/ 0 w 5678216"/>
              <a:gd name="connsiteY0" fmla="*/ 4350768 h 4350768"/>
              <a:gd name="connsiteX1" fmla="*/ 414043 w 5678216"/>
              <a:gd name="connsiteY1" fmla="*/ 1359530 h 4350768"/>
              <a:gd name="connsiteX2" fmla="*/ 2653702 w 5678216"/>
              <a:gd name="connsiteY2" fmla="*/ 0 h 4350768"/>
              <a:gd name="connsiteX3" fmla="*/ 4862692 w 5678216"/>
              <a:gd name="connsiteY3" fmla="*/ 1956312 h 4350768"/>
              <a:gd name="connsiteX4" fmla="*/ 5678216 w 5678216"/>
              <a:gd name="connsiteY4" fmla="*/ 4187196 h 4350768"/>
              <a:gd name="connsiteX5" fmla="*/ 3650857 w 5678216"/>
              <a:gd name="connsiteY5" fmla="*/ 4063147 h 4350768"/>
              <a:gd name="connsiteX6" fmla="*/ 1352104 w 5678216"/>
              <a:gd name="connsiteY6" fmla="*/ 3971061 h 4350768"/>
              <a:gd name="connsiteX7" fmla="*/ 0 w 5678216"/>
              <a:gd name="connsiteY7" fmla="*/ 4350768 h 4350768"/>
              <a:gd name="connsiteX0" fmla="*/ 0 w 5678216"/>
              <a:gd name="connsiteY0" fmla="*/ 4350768 h 4980185"/>
              <a:gd name="connsiteX1" fmla="*/ 414043 w 5678216"/>
              <a:gd name="connsiteY1" fmla="*/ 1359530 h 4980185"/>
              <a:gd name="connsiteX2" fmla="*/ 2653702 w 5678216"/>
              <a:gd name="connsiteY2" fmla="*/ 0 h 4980185"/>
              <a:gd name="connsiteX3" fmla="*/ 4862692 w 5678216"/>
              <a:gd name="connsiteY3" fmla="*/ 1956312 h 4980185"/>
              <a:gd name="connsiteX4" fmla="*/ 5678216 w 5678216"/>
              <a:gd name="connsiteY4" fmla="*/ 4187196 h 4980185"/>
              <a:gd name="connsiteX5" fmla="*/ 3949220 w 5678216"/>
              <a:gd name="connsiteY5" fmla="*/ 4980185 h 4980185"/>
              <a:gd name="connsiteX6" fmla="*/ 1352104 w 5678216"/>
              <a:gd name="connsiteY6" fmla="*/ 3971061 h 4980185"/>
              <a:gd name="connsiteX7" fmla="*/ 0 w 5678216"/>
              <a:gd name="connsiteY7" fmla="*/ 4350768 h 4980185"/>
              <a:gd name="connsiteX0" fmla="*/ 0 w 5678216"/>
              <a:gd name="connsiteY0" fmla="*/ 4350768 h 4980185"/>
              <a:gd name="connsiteX1" fmla="*/ 414043 w 5678216"/>
              <a:gd name="connsiteY1" fmla="*/ 1359530 h 4980185"/>
              <a:gd name="connsiteX2" fmla="*/ 2653702 w 5678216"/>
              <a:gd name="connsiteY2" fmla="*/ 0 h 4980185"/>
              <a:gd name="connsiteX3" fmla="*/ 5317707 w 5678216"/>
              <a:gd name="connsiteY3" fmla="*/ 1655423 h 4980185"/>
              <a:gd name="connsiteX4" fmla="*/ 5678216 w 5678216"/>
              <a:gd name="connsiteY4" fmla="*/ 4187196 h 4980185"/>
              <a:gd name="connsiteX5" fmla="*/ 3949220 w 5678216"/>
              <a:gd name="connsiteY5" fmla="*/ 4980185 h 4980185"/>
              <a:gd name="connsiteX6" fmla="*/ 1352104 w 5678216"/>
              <a:gd name="connsiteY6" fmla="*/ 3971061 h 4980185"/>
              <a:gd name="connsiteX7" fmla="*/ 0 w 5678216"/>
              <a:gd name="connsiteY7" fmla="*/ 4350768 h 4980185"/>
              <a:gd name="connsiteX0" fmla="*/ 0 w 5678216"/>
              <a:gd name="connsiteY0" fmla="*/ 4350768 h 6137116"/>
              <a:gd name="connsiteX1" fmla="*/ 414043 w 5678216"/>
              <a:gd name="connsiteY1" fmla="*/ 1359530 h 6137116"/>
              <a:gd name="connsiteX2" fmla="*/ 2653702 w 5678216"/>
              <a:gd name="connsiteY2" fmla="*/ 0 h 6137116"/>
              <a:gd name="connsiteX3" fmla="*/ 5317707 w 5678216"/>
              <a:gd name="connsiteY3" fmla="*/ 1655423 h 6137116"/>
              <a:gd name="connsiteX4" fmla="*/ 5678216 w 5678216"/>
              <a:gd name="connsiteY4" fmla="*/ 4187196 h 6137116"/>
              <a:gd name="connsiteX5" fmla="*/ 4147533 w 5678216"/>
              <a:gd name="connsiteY5" fmla="*/ 6137116 h 6137116"/>
              <a:gd name="connsiteX6" fmla="*/ 1352104 w 5678216"/>
              <a:gd name="connsiteY6" fmla="*/ 3971061 h 6137116"/>
              <a:gd name="connsiteX7" fmla="*/ 0 w 5678216"/>
              <a:gd name="connsiteY7" fmla="*/ 4350768 h 6137116"/>
              <a:gd name="connsiteX0" fmla="*/ 0 w 5678216"/>
              <a:gd name="connsiteY0" fmla="*/ 3886307 h 5672655"/>
              <a:gd name="connsiteX1" fmla="*/ 414043 w 5678216"/>
              <a:gd name="connsiteY1" fmla="*/ 895069 h 5672655"/>
              <a:gd name="connsiteX2" fmla="*/ 2545641 w 5678216"/>
              <a:gd name="connsiteY2" fmla="*/ 0 h 5672655"/>
              <a:gd name="connsiteX3" fmla="*/ 5317707 w 5678216"/>
              <a:gd name="connsiteY3" fmla="*/ 1190962 h 5672655"/>
              <a:gd name="connsiteX4" fmla="*/ 5678216 w 5678216"/>
              <a:gd name="connsiteY4" fmla="*/ 3722735 h 5672655"/>
              <a:gd name="connsiteX5" fmla="*/ 4147533 w 5678216"/>
              <a:gd name="connsiteY5" fmla="*/ 5672655 h 5672655"/>
              <a:gd name="connsiteX6" fmla="*/ 1352104 w 5678216"/>
              <a:gd name="connsiteY6" fmla="*/ 3506600 h 5672655"/>
              <a:gd name="connsiteX7" fmla="*/ 0 w 5678216"/>
              <a:gd name="connsiteY7" fmla="*/ 3886307 h 5672655"/>
              <a:gd name="connsiteX0" fmla="*/ 0 w 5678216"/>
              <a:gd name="connsiteY0" fmla="*/ 3886307 h 5672655"/>
              <a:gd name="connsiteX1" fmla="*/ 2470071 w 5678216"/>
              <a:gd name="connsiteY1" fmla="*/ 1335937 h 5672655"/>
              <a:gd name="connsiteX2" fmla="*/ 2545641 w 5678216"/>
              <a:gd name="connsiteY2" fmla="*/ 0 h 5672655"/>
              <a:gd name="connsiteX3" fmla="*/ 5317707 w 5678216"/>
              <a:gd name="connsiteY3" fmla="*/ 1190962 h 5672655"/>
              <a:gd name="connsiteX4" fmla="*/ 5678216 w 5678216"/>
              <a:gd name="connsiteY4" fmla="*/ 3722735 h 5672655"/>
              <a:gd name="connsiteX5" fmla="*/ 4147533 w 5678216"/>
              <a:gd name="connsiteY5" fmla="*/ 5672655 h 5672655"/>
              <a:gd name="connsiteX6" fmla="*/ 1352104 w 5678216"/>
              <a:gd name="connsiteY6" fmla="*/ 3506600 h 5672655"/>
              <a:gd name="connsiteX7" fmla="*/ 0 w 5678216"/>
              <a:gd name="connsiteY7"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5317707 w 5317707"/>
              <a:gd name="connsiteY3" fmla="*/ 1190962 h 5672655"/>
              <a:gd name="connsiteX4" fmla="*/ 4448011 w 5317707"/>
              <a:gd name="connsiteY4" fmla="*/ 3605965 h 5672655"/>
              <a:gd name="connsiteX5" fmla="*/ 4147533 w 5317707"/>
              <a:gd name="connsiteY5" fmla="*/ 5672655 h 5672655"/>
              <a:gd name="connsiteX6" fmla="*/ 1352104 w 5317707"/>
              <a:gd name="connsiteY6" fmla="*/ 3506600 h 5672655"/>
              <a:gd name="connsiteX7" fmla="*/ 0 w 5317707"/>
              <a:gd name="connsiteY7"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5317707 w 5317707"/>
              <a:gd name="connsiteY3" fmla="*/ 1190962 h 5672655"/>
              <a:gd name="connsiteX4" fmla="*/ 4448011 w 5317707"/>
              <a:gd name="connsiteY4" fmla="*/ 3605965 h 5672655"/>
              <a:gd name="connsiteX5" fmla="*/ 4147533 w 5317707"/>
              <a:gd name="connsiteY5" fmla="*/ 5672655 h 5672655"/>
              <a:gd name="connsiteX6" fmla="*/ 1352104 w 5317707"/>
              <a:gd name="connsiteY6" fmla="*/ 3506600 h 5672655"/>
              <a:gd name="connsiteX7" fmla="*/ 0 w 5317707"/>
              <a:gd name="connsiteY7"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5317707 w 5317707"/>
              <a:gd name="connsiteY3" fmla="*/ 1190962 h 5672655"/>
              <a:gd name="connsiteX4" fmla="*/ 4827251 w 5317707"/>
              <a:gd name="connsiteY4" fmla="*/ 2528791 h 5672655"/>
              <a:gd name="connsiteX5" fmla="*/ 4448011 w 5317707"/>
              <a:gd name="connsiteY5" fmla="*/ 3605965 h 5672655"/>
              <a:gd name="connsiteX6" fmla="*/ 4147533 w 5317707"/>
              <a:gd name="connsiteY6" fmla="*/ 5672655 h 5672655"/>
              <a:gd name="connsiteX7" fmla="*/ 1352104 w 5317707"/>
              <a:gd name="connsiteY7" fmla="*/ 3506600 h 5672655"/>
              <a:gd name="connsiteX8" fmla="*/ 0 w 5317707"/>
              <a:gd name="connsiteY8"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5317707 w 5317707"/>
              <a:gd name="connsiteY3" fmla="*/ 1190962 h 5672655"/>
              <a:gd name="connsiteX4" fmla="*/ 3811818 w 5317707"/>
              <a:gd name="connsiteY4" fmla="*/ 2281668 h 5672655"/>
              <a:gd name="connsiteX5" fmla="*/ 4448011 w 5317707"/>
              <a:gd name="connsiteY5" fmla="*/ 3605965 h 5672655"/>
              <a:gd name="connsiteX6" fmla="*/ 4147533 w 5317707"/>
              <a:gd name="connsiteY6" fmla="*/ 5672655 h 5672655"/>
              <a:gd name="connsiteX7" fmla="*/ 1352104 w 5317707"/>
              <a:gd name="connsiteY7" fmla="*/ 3506600 h 5672655"/>
              <a:gd name="connsiteX8" fmla="*/ 0 w 5317707"/>
              <a:gd name="connsiteY8"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3938169 w 5317707"/>
              <a:gd name="connsiteY3" fmla="*/ 609076 h 5672655"/>
              <a:gd name="connsiteX4" fmla="*/ 5317707 w 5317707"/>
              <a:gd name="connsiteY4" fmla="*/ 1190962 h 5672655"/>
              <a:gd name="connsiteX5" fmla="*/ 3811818 w 5317707"/>
              <a:gd name="connsiteY5" fmla="*/ 2281668 h 5672655"/>
              <a:gd name="connsiteX6" fmla="*/ 4448011 w 5317707"/>
              <a:gd name="connsiteY6" fmla="*/ 3605965 h 5672655"/>
              <a:gd name="connsiteX7" fmla="*/ 4147533 w 5317707"/>
              <a:gd name="connsiteY7" fmla="*/ 5672655 h 5672655"/>
              <a:gd name="connsiteX8" fmla="*/ 1352104 w 5317707"/>
              <a:gd name="connsiteY8" fmla="*/ 3506600 h 5672655"/>
              <a:gd name="connsiteX9" fmla="*/ 0 w 5317707"/>
              <a:gd name="connsiteY9" fmla="*/ 3886307 h 5672655"/>
              <a:gd name="connsiteX0" fmla="*/ 0 w 5317707"/>
              <a:gd name="connsiteY0" fmla="*/ 3886307 h 5672655"/>
              <a:gd name="connsiteX1" fmla="*/ 2470071 w 5317707"/>
              <a:gd name="connsiteY1" fmla="*/ 1335937 h 5672655"/>
              <a:gd name="connsiteX2" fmla="*/ 2545641 w 5317707"/>
              <a:gd name="connsiteY2" fmla="*/ 0 h 5672655"/>
              <a:gd name="connsiteX3" fmla="*/ 3937647 w 5317707"/>
              <a:gd name="connsiteY3" fmla="*/ 15133 h 5672655"/>
              <a:gd name="connsiteX4" fmla="*/ 5317707 w 5317707"/>
              <a:gd name="connsiteY4" fmla="*/ 1190962 h 5672655"/>
              <a:gd name="connsiteX5" fmla="*/ 3811818 w 5317707"/>
              <a:gd name="connsiteY5" fmla="*/ 2281668 h 5672655"/>
              <a:gd name="connsiteX6" fmla="*/ 4448011 w 5317707"/>
              <a:gd name="connsiteY6" fmla="*/ 3605965 h 5672655"/>
              <a:gd name="connsiteX7" fmla="*/ 4147533 w 5317707"/>
              <a:gd name="connsiteY7" fmla="*/ 5672655 h 5672655"/>
              <a:gd name="connsiteX8" fmla="*/ 1352104 w 5317707"/>
              <a:gd name="connsiteY8" fmla="*/ 3506600 h 5672655"/>
              <a:gd name="connsiteX9" fmla="*/ 0 w 5317707"/>
              <a:gd name="connsiteY9" fmla="*/ 3886307 h 5672655"/>
              <a:gd name="connsiteX0" fmla="*/ 0 w 4654147"/>
              <a:gd name="connsiteY0" fmla="*/ 3886307 h 5672655"/>
              <a:gd name="connsiteX1" fmla="*/ 2470071 w 4654147"/>
              <a:gd name="connsiteY1" fmla="*/ 1335937 h 5672655"/>
              <a:gd name="connsiteX2" fmla="*/ 2545641 w 4654147"/>
              <a:gd name="connsiteY2" fmla="*/ 0 h 5672655"/>
              <a:gd name="connsiteX3" fmla="*/ 3937647 w 4654147"/>
              <a:gd name="connsiteY3" fmla="*/ 15133 h 5672655"/>
              <a:gd name="connsiteX4" fmla="*/ 4654147 w 4654147"/>
              <a:gd name="connsiteY4" fmla="*/ 1034705 h 5672655"/>
              <a:gd name="connsiteX5" fmla="*/ 3811818 w 4654147"/>
              <a:gd name="connsiteY5" fmla="*/ 2281668 h 5672655"/>
              <a:gd name="connsiteX6" fmla="*/ 4448011 w 4654147"/>
              <a:gd name="connsiteY6" fmla="*/ 3605965 h 5672655"/>
              <a:gd name="connsiteX7" fmla="*/ 4147533 w 4654147"/>
              <a:gd name="connsiteY7" fmla="*/ 5672655 h 5672655"/>
              <a:gd name="connsiteX8" fmla="*/ 1352104 w 4654147"/>
              <a:gd name="connsiteY8" fmla="*/ 3506600 h 5672655"/>
              <a:gd name="connsiteX9" fmla="*/ 0 w 4654147"/>
              <a:gd name="connsiteY9" fmla="*/ 3886307 h 5672655"/>
              <a:gd name="connsiteX0" fmla="*/ 0 w 4654147"/>
              <a:gd name="connsiteY0" fmla="*/ 3871174 h 5657522"/>
              <a:gd name="connsiteX1" fmla="*/ 2470071 w 4654147"/>
              <a:gd name="connsiteY1" fmla="*/ 1320804 h 5657522"/>
              <a:gd name="connsiteX2" fmla="*/ 4219972 w 4654147"/>
              <a:gd name="connsiteY2" fmla="*/ 757927 h 5657522"/>
              <a:gd name="connsiteX3" fmla="*/ 3937647 w 4654147"/>
              <a:gd name="connsiteY3" fmla="*/ 0 h 5657522"/>
              <a:gd name="connsiteX4" fmla="*/ 4654147 w 4654147"/>
              <a:gd name="connsiteY4" fmla="*/ 1019572 h 5657522"/>
              <a:gd name="connsiteX5" fmla="*/ 3811818 w 4654147"/>
              <a:gd name="connsiteY5" fmla="*/ 2266535 h 5657522"/>
              <a:gd name="connsiteX6" fmla="*/ 4448011 w 4654147"/>
              <a:gd name="connsiteY6" fmla="*/ 3590832 h 5657522"/>
              <a:gd name="connsiteX7" fmla="*/ 4147533 w 4654147"/>
              <a:gd name="connsiteY7" fmla="*/ 5657522 h 5657522"/>
              <a:gd name="connsiteX8" fmla="*/ 1352104 w 4654147"/>
              <a:gd name="connsiteY8" fmla="*/ 3491467 h 5657522"/>
              <a:gd name="connsiteX9" fmla="*/ 0 w 4654147"/>
              <a:gd name="connsiteY9" fmla="*/ 3871174 h 5657522"/>
              <a:gd name="connsiteX0" fmla="*/ 0 w 4569770"/>
              <a:gd name="connsiteY0" fmla="*/ 3809830 h 5657522"/>
              <a:gd name="connsiteX1" fmla="*/ 2385694 w 4569770"/>
              <a:gd name="connsiteY1" fmla="*/ 1320804 h 5657522"/>
              <a:gd name="connsiteX2" fmla="*/ 4135595 w 4569770"/>
              <a:gd name="connsiteY2" fmla="*/ 757927 h 5657522"/>
              <a:gd name="connsiteX3" fmla="*/ 3853270 w 4569770"/>
              <a:gd name="connsiteY3" fmla="*/ 0 h 5657522"/>
              <a:gd name="connsiteX4" fmla="*/ 4569770 w 4569770"/>
              <a:gd name="connsiteY4" fmla="*/ 1019572 h 5657522"/>
              <a:gd name="connsiteX5" fmla="*/ 3727441 w 4569770"/>
              <a:gd name="connsiteY5" fmla="*/ 2266535 h 5657522"/>
              <a:gd name="connsiteX6" fmla="*/ 4363634 w 4569770"/>
              <a:gd name="connsiteY6" fmla="*/ 3590832 h 5657522"/>
              <a:gd name="connsiteX7" fmla="*/ 4063156 w 4569770"/>
              <a:gd name="connsiteY7" fmla="*/ 5657522 h 5657522"/>
              <a:gd name="connsiteX8" fmla="*/ 1267727 w 4569770"/>
              <a:gd name="connsiteY8" fmla="*/ 3491467 h 5657522"/>
              <a:gd name="connsiteX9" fmla="*/ 0 w 4569770"/>
              <a:gd name="connsiteY9" fmla="*/ 3809830 h 5657522"/>
              <a:gd name="connsiteX0" fmla="*/ 0 w 4880282"/>
              <a:gd name="connsiteY0" fmla="*/ 4080983 h 5657522"/>
              <a:gd name="connsiteX1" fmla="*/ 2696206 w 4880282"/>
              <a:gd name="connsiteY1" fmla="*/ 1320804 h 5657522"/>
              <a:gd name="connsiteX2" fmla="*/ 4446107 w 4880282"/>
              <a:gd name="connsiteY2" fmla="*/ 757927 h 5657522"/>
              <a:gd name="connsiteX3" fmla="*/ 4163782 w 4880282"/>
              <a:gd name="connsiteY3" fmla="*/ 0 h 5657522"/>
              <a:gd name="connsiteX4" fmla="*/ 4880282 w 4880282"/>
              <a:gd name="connsiteY4" fmla="*/ 1019572 h 5657522"/>
              <a:gd name="connsiteX5" fmla="*/ 4037953 w 4880282"/>
              <a:gd name="connsiteY5" fmla="*/ 2266535 h 5657522"/>
              <a:gd name="connsiteX6" fmla="*/ 4674146 w 4880282"/>
              <a:gd name="connsiteY6" fmla="*/ 3590832 h 5657522"/>
              <a:gd name="connsiteX7" fmla="*/ 4373668 w 4880282"/>
              <a:gd name="connsiteY7" fmla="*/ 5657522 h 5657522"/>
              <a:gd name="connsiteX8" fmla="*/ 1578239 w 4880282"/>
              <a:gd name="connsiteY8" fmla="*/ 3491467 h 5657522"/>
              <a:gd name="connsiteX9" fmla="*/ 0 w 4880282"/>
              <a:gd name="connsiteY9" fmla="*/ 4080983 h 5657522"/>
              <a:gd name="connsiteX0" fmla="*/ 0 w 5499625"/>
              <a:gd name="connsiteY0" fmla="*/ 3323056 h 4899595"/>
              <a:gd name="connsiteX1" fmla="*/ 2696206 w 5499625"/>
              <a:gd name="connsiteY1" fmla="*/ 562877 h 4899595"/>
              <a:gd name="connsiteX2" fmla="*/ 4446107 w 5499625"/>
              <a:gd name="connsiteY2" fmla="*/ 0 h 4899595"/>
              <a:gd name="connsiteX3" fmla="*/ 5499625 w 5499625"/>
              <a:gd name="connsiteY3" fmla="*/ 166304 h 4899595"/>
              <a:gd name="connsiteX4" fmla="*/ 4880282 w 5499625"/>
              <a:gd name="connsiteY4" fmla="*/ 261645 h 4899595"/>
              <a:gd name="connsiteX5" fmla="*/ 4037953 w 5499625"/>
              <a:gd name="connsiteY5" fmla="*/ 1508608 h 4899595"/>
              <a:gd name="connsiteX6" fmla="*/ 4674146 w 5499625"/>
              <a:gd name="connsiteY6" fmla="*/ 2832905 h 4899595"/>
              <a:gd name="connsiteX7" fmla="*/ 4373668 w 5499625"/>
              <a:gd name="connsiteY7" fmla="*/ 4899595 h 4899595"/>
              <a:gd name="connsiteX8" fmla="*/ 1578239 w 5499625"/>
              <a:gd name="connsiteY8" fmla="*/ 2733540 h 4899595"/>
              <a:gd name="connsiteX9" fmla="*/ 0 w 5499625"/>
              <a:gd name="connsiteY9" fmla="*/ 3323056 h 4899595"/>
              <a:gd name="connsiteX0" fmla="*/ 0 w 4880282"/>
              <a:gd name="connsiteY0" fmla="*/ 3454187 h 5030726"/>
              <a:gd name="connsiteX1" fmla="*/ 2696206 w 4880282"/>
              <a:gd name="connsiteY1" fmla="*/ 694008 h 5030726"/>
              <a:gd name="connsiteX2" fmla="*/ 4446107 w 4880282"/>
              <a:gd name="connsiteY2" fmla="*/ 131131 h 5030726"/>
              <a:gd name="connsiteX3" fmla="*/ 4851071 w 4880282"/>
              <a:gd name="connsiteY3" fmla="*/ 0 h 5030726"/>
              <a:gd name="connsiteX4" fmla="*/ 4880282 w 4880282"/>
              <a:gd name="connsiteY4" fmla="*/ 392776 h 5030726"/>
              <a:gd name="connsiteX5" fmla="*/ 4037953 w 4880282"/>
              <a:gd name="connsiteY5" fmla="*/ 1639739 h 5030726"/>
              <a:gd name="connsiteX6" fmla="*/ 4674146 w 4880282"/>
              <a:gd name="connsiteY6" fmla="*/ 2964036 h 5030726"/>
              <a:gd name="connsiteX7" fmla="*/ 4373668 w 4880282"/>
              <a:gd name="connsiteY7" fmla="*/ 5030726 h 5030726"/>
              <a:gd name="connsiteX8" fmla="*/ 1578239 w 4880282"/>
              <a:gd name="connsiteY8" fmla="*/ 2864671 h 5030726"/>
              <a:gd name="connsiteX9" fmla="*/ 0 w 4880282"/>
              <a:gd name="connsiteY9" fmla="*/ 3454187 h 5030726"/>
              <a:gd name="connsiteX0" fmla="*/ 0 w 5060412"/>
              <a:gd name="connsiteY0" fmla="*/ 3454187 h 5030726"/>
              <a:gd name="connsiteX1" fmla="*/ 2696206 w 5060412"/>
              <a:gd name="connsiteY1" fmla="*/ 694008 h 5030726"/>
              <a:gd name="connsiteX2" fmla="*/ 4446107 w 5060412"/>
              <a:gd name="connsiteY2" fmla="*/ 131131 h 5030726"/>
              <a:gd name="connsiteX3" fmla="*/ 4851071 w 5060412"/>
              <a:gd name="connsiteY3" fmla="*/ 0 h 5030726"/>
              <a:gd name="connsiteX4" fmla="*/ 5060412 w 5060412"/>
              <a:gd name="connsiteY4" fmla="*/ 1087038 h 5030726"/>
              <a:gd name="connsiteX5" fmla="*/ 4037953 w 5060412"/>
              <a:gd name="connsiteY5" fmla="*/ 1639739 h 5030726"/>
              <a:gd name="connsiteX6" fmla="*/ 4674146 w 5060412"/>
              <a:gd name="connsiteY6" fmla="*/ 2964036 h 5030726"/>
              <a:gd name="connsiteX7" fmla="*/ 4373668 w 5060412"/>
              <a:gd name="connsiteY7" fmla="*/ 5030726 h 5030726"/>
              <a:gd name="connsiteX8" fmla="*/ 1578239 w 5060412"/>
              <a:gd name="connsiteY8" fmla="*/ 2864671 h 5030726"/>
              <a:gd name="connsiteX9" fmla="*/ 0 w 5060412"/>
              <a:gd name="connsiteY9" fmla="*/ 3454187 h 5030726"/>
              <a:gd name="connsiteX0" fmla="*/ 0 w 5980794"/>
              <a:gd name="connsiteY0" fmla="*/ 3454187 h 5030726"/>
              <a:gd name="connsiteX1" fmla="*/ 2696206 w 5980794"/>
              <a:gd name="connsiteY1" fmla="*/ 694008 h 5030726"/>
              <a:gd name="connsiteX2" fmla="*/ 4446107 w 5980794"/>
              <a:gd name="connsiteY2" fmla="*/ 131131 h 5030726"/>
              <a:gd name="connsiteX3" fmla="*/ 4851071 w 5980794"/>
              <a:gd name="connsiteY3" fmla="*/ 0 h 5030726"/>
              <a:gd name="connsiteX4" fmla="*/ 5060412 w 5980794"/>
              <a:gd name="connsiteY4" fmla="*/ 1087038 h 5030726"/>
              <a:gd name="connsiteX5" fmla="*/ 5980794 w 5980794"/>
              <a:gd name="connsiteY5" fmla="*/ 2418896 h 5030726"/>
              <a:gd name="connsiteX6" fmla="*/ 4674146 w 5980794"/>
              <a:gd name="connsiteY6" fmla="*/ 2964036 h 5030726"/>
              <a:gd name="connsiteX7" fmla="*/ 4373668 w 5980794"/>
              <a:gd name="connsiteY7" fmla="*/ 5030726 h 5030726"/>
              <a:gd name="connsiteX8" fmla="*/ 1578239 w 5980794"/>
              <a:gd name="connsiteY8" fmla="*/ 2864671 h 5030726"/>
              <a:gd name="connsiteX9" fmla="*/ 0 w 5980794"/>
              <a:gd name="connsiteY9" fmla="*/ 3454187 h 5030726"/>
              <a:gd name="connsiteX0" fmla="*/ 0 w 5980794"/>
              <a:gd name="connsiteY0" fmla="*/ 3454187 h 5030726"/>
              <a:gd name="connsiteX1" fmla="*/ 1230046 w 5980794"/>
              <a:gd name="connsiteY1" fmla="*/ 1074466 h 5030726"/>
              <a:gd name="connsiteX2" fmla="*/ 4446107 w 5980794"/>
              <a:gd name="connsiteY2" fmla="*/ 131131 h 5030726"/>
              <a:gd name="connsiteX3" fmla="*/ 4851071 w 5980794"/>
              <a:gd name="connsiteY3" fmla="*/ 0 h 5030726"/>
              <a:gd name="connsiteX4" fmla="*/ 5060412 w 5980794"/>
              <a:gd name="connsiteY4" fmla="*/ 1087038 h 5030726"/>
              <a:gd name="connsiteX5" fmla="*/ 5980794 w 5980794"/>
              <a:gd name="connsiteY5" fmla="*/ 2418896 h 5030726"/>
              <a:gd name="connsiteX6" fmla="*/ 4674146 w 5980794"/>
              <a:gd name="connsiteY6" fmla="*/ 2964036 h 5030726"/>
              <a:gd name="connsiteX7" fmla="*/ 4373668 w 5980794"/>
              <a:gd name="connsiteY7" fmla="*/ 5030726 h 5030726"/>
              <a:gd name="connsiteX8" fmla="*/ 1578239 w 5980794"/>
              <a:gd name="connsiteY8" fmla="*/ 2864671 h 5030726"/>
              <a:gd name="connsiteX9" fmla="*/ 0 w 5980794"/>
              <a:gd name="connsiteY9" fmla="*/ 3454187 h 5030726"/>
              <a:gd name="connsiteX0" fmla="*/ 0 w 5980794"/>
              <a:gd name="connsiteY0" fmla="*/ 3454187 h 5030726"/>
              <a:gd name="connsiteX1" fmla="*/ 1230046 w 5980794"/>
              <a:gd name="connsiteY1" fmla="*/ 1074466 h 5030726"/>
              <a:gd name="connsiteX2" fmla="*/ 4446107 w 5980794"/>
              <a:gd name="connsiteY2" fmla="*/ 131131 h 5030726"/>
              <a:gd name="connsiteX3" fmla="*/ 4851071 w 5980794"/>
              <a:gd name="connsiteY3" fmla="*/ 0 h 5030726"/>
              <a:gd name="connsiteX4" fmla="*/ 5060412 w 5980794"/>
              <a:gd name="connsiteY4" fmla="*/ 1087038 h 5030726"/>
              <a:gd name="connsiteX5" fmla="*/ 5980794 w 5980794"/>
              <a:gd name="connsiteY5" fmla="*/ 2418896 h 5030726"/>
              <a:gd name="connsiteX6" fmla="*/ 4674146 w 5980794"/>
              <a:gd name="connsiteY6" fmla="*/ 2964036 h 5030726"/>
              <a:gd name="connsiteX7" fmla="*/ 4373668 w 5980794"/>
              <a:gd name="connsiteY7" fmla="*/ 5030726 h 5030726"/>
              <a:gd name="connsiteX8" fmla="*/ 2125480 w 5980794"/>
              <a:gd name="connsiteY8" fmla="*/ 3588808 h 5030726"/>
              <a:gd name="connsiteX9" fmla="*/ 0 w 5980794"/>
              <a:gd name="connsiteY9" fmla="*/ 3454187 h 5030726"/>
              <a:gd name="connsiteX0" fmla="*/ 0 w 5980794"/>
              <a:gd name="connsiteY0" fmla="*/ 3454187 h 5030726"/>
              <a:gd name="connsiteX1" fmla="*/ 1230046 w 5980794"/>
              <a:gd name="connsiteY1" fmla="*/ 1074466 h 5030726"/>
              <a:gd name="connsiteX2" fmla="*/ 4446107 w 5980794"/>
              <a:gd name="connsiteY2" fmla="*/ 131131 h 5030726"/>
              <a:gd name="connsiteX3" fmla="*/ 4851071 w 5980794"/>
              <a:gd name="connsiteY3" fmla="*/ 0 h 5030726"/>
              <a:gd name="connsiteX4" fmla="*/ 5060412 w 5980794"/>
              <a:gd name="connsiteY4" fmla="*/ 1087038 h 5030726"/>
              <a:gd name="connsiteX5" fmla="*/ 5980794 w 5980794"/>
              <a:gd name="connsiteY5" fmla="*/ 2418896 h 5030726"/>
              <a:gd name="connsiteX6" fmla="*/ 4674146 w 5980794"/>
              <a:gd name="connsiteY6" fmla="*/ 2964036 h 5030726"/>
              <a:gd name="connsiteX7" fmla="*/ 4373668 w 5980794"/>
              <a:gd name="connsiteY7" fmla="*/ 5030726 h 5030726"/>
              <a:gd name="connsiteX8" fmla="*/ 2677828 w 5980794"/>
              <a:gd name="connsiteY8" fmla="*/ 2067532 h 5030726"/>
              <a:gd name="connsiteX9" fmla="*/ 0 w 5980794"/>
              <a:gd name="connsiteY9" fmla="*/ 3454187 h 50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80794" h="5030726">
                <a:moveTo>
                  <a:pt x="0" y="3454187"/>
                </a:moveTo>
                <a:lnTo>
                  <a:pt x="1230046" y="1074466"/>
                </a:lnTo>
                <a:lnTo>
                  <a:pt x="4446107" y="131131"/>
                </a:lnTo>
                <a:lnTo>
                  <a:pt x="4851071" y="0"/>
                </a:lnTo>
                <a:lnTo>
                  <a:pt x="5060412" y="1087038"/>
                </a:lnTo>
                <a:lnTo>
                  <a:pt x="5980794" y="2418896"/>
                </a:lnTo>
                <a:lnTo>
                  <a:pt x="4674146" y="2964036"/>
                </a:lnTo>
                <a:cubicBezTo>
                  <a:pt x="4561056" y="3950209"/>
                  <a:pt x="4473827" y="4341829"/>
                  <a:pt x="4373668" y="5030726"/>
                </a:cubicBezTo>
                <a:lnTo>
                  <a:pt x="2677828" y="2067532"/>
                </a:lnTo>
                <a:lnTo>
                  <a:pt x="0" y="3454187"/>
                </a:lnTo>
                <a:close/>
              </a:path>
            </a:pathLst>
          </a:custGeom>
          <a:solidFill>
            <a:srgbClr val="EF95DC">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 name="Straight Connector 1">
            <a:extLst>
              <a:ext uri="{FF2B5EF4-FFF2-40B4-BE49-F238E27FC236}">
                <a16:creationId xmlns:a16="http://schemas.microsoft.com/office/drawing/2014/main" id="{453CF3B1-3D46-6739-DE08-F84013B4ABF9}"/>
              </a:ext>
            </a:extLst>
          </p:cNvPr>
          <p:cNvCxnSpPr>
            <a:cxnSpLocks/>
          </p:cNvCxnSpPr>
          <p:nvPr/>
        </p:nvCxnSpPr>
        <p:spPr>
          <a:xfrm>
            <a:off x="7443574" y="326507"/>
            <a:ext cx="0" cy="6204985"/>
          </a:xfrm>
          <a:prstGeom prst="line">
            <a:avLst/>
          </a:prstGeom>
          <a:ln w="57150" cap="rnd">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 name="Graphic 2" descr="Medieval Armor with solid fill">
            <a:extLst>
              <a:ext uri="{FF2B5EF4-FFF2-40B4-BE49-F238E27FC236}">
                <a16:creationId xmlns:a16="http://schemas.microsoft.com/office/drawing/2014/main" id="{08078A64-7249-4F12-5D9F-BF7227D2D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0076" y="3759257"/>
            <a:ext cx="377729" cy="377729"/>
          </a:xfrm>
          <a:prstGeom prst="rect">
            <a:avLst/>
          </a:prstGeom>
        </p:spPr>
      </p:pic>
      <p:pic>
        <p:nvPicPr>
          <p:cNvPr id="11" name="Graphic 10" descr="Sword with solid fill">
            <a:extLst>
              <a:ext uri="{FF2B5EF4-FFF2-40B4-BE49-F238E27FC236}">
                <a16:creationId xmlns:a16="http://schemas.microsoft.com/office/drawing/2014/main" id="{EA606CED-927D-B35D-A32C-9326A32786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312893">
            <a:off x="3184252" y="6467442"/>
            <a:ext cx="337870" cy="337870"/>
          </a:xfrm>
          <a:prstGeom prst="rect">
            <a:avLst/>
          </a:prstGeom>
        </p:spPr>
      </p:pic>
      <p:pic>
        <p:nvPicPr>
          <p:cNvPr id="12" name="Graphic 11" descr="Bullseye with solid fill">
            <a:extLst>
              <a:ext uri="{FF2B5EF4-FFF2-40B4-BE49-F238E27FC236}">
                <a16:creationId xmlns:a16="http://schemas.microsoft.com/office/drawing/2014/main" id="{40B164A1-54B9-3A53-1F91-7F0047D865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2173" y="3599749"/>
            <a:ext cx="414770" cy="414770"/>
          </a:xfrm>
          <a:prstGeom prst="rect">
            <a:avLst/>
          </a:prstGeom>
        </p:spPr>
      </p:pic>
      <p:pic>
        <p:nvPicPr>
          <p:cNvPr id="13" name="Graphic 12" descr="Meeting with solid fill">
            <a:extLst>
              <a:ext uri="{FF2B5EF4-FFF2-40B4-BE49-F238E27FC236}">
                <a16:creationId xmlns:a16="http://schemas.microsoft.com/office/drawing/2014/main" id="{6C29E5CD-C3DB-AFC9-BDF4-66CA80671B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03970" y="884760"/>
            <a:ext cx="377729" cy="377729"/>
          </a:xfrm>
          <a:prstGeom prst="rect">
            <a:avLst/>
          </a:prstGeom>
        </p:spPr>
      </p:pic>
      <mc:AlternateContent xmlns:mc="http://schemas.openxmlformats.org/markup-compatibility/2006">
        <mc:Choice xmlns:psuz="http://schemas.microsoft.com/office/powerpoint/2016/summaryzoom" Requires="psuz">
          <p:graphicFrame>
            <p:nvGraphicFramePr>
              <p:cNvPr id="31" name="Summary Zoom 30">
                <a:extLst>
                  <a:ext uri="{FF2B5EF4-FFF2-40B4-BE49-F238E27FC236}">
                    <a16:creationId xmlns:a16="http://schemas.microsoft.com/office/drawing/2014/main" id="{53522F7A-29D6-7E22-4116-37D616077EE3}"/>
                  </a:ext>
                </a:extLst>
              </p:cNvPr>
              <p:cNvGraphicFramePr>
                <a:graphicFrameLocks noChangeAspect="1"/>
              </p:cNvGraphicFramePr>
              <p:nvPr>
                <p:extLst>
                  <p:ext uri="{D42A27DB-BD31-4B8C-83A1-F6EECF244321}">
                    <p14:modId xmlns:p14="http://schemas.microsoft.com/office/powerpoint/2010/main" val="3676645809"/>
                  </p:ext>
                </p:extLst>
              </p:nvPr>
            </p:nvGraphicFramePr>
            <p:xfrm>
              <a:off x="6447805" y="245053"/>
              <a:ext cx="6424992" cy="6379031"/>
            </p:xfrm>
            <a:graphic>
              <a:graphicData uri="http://schemas.microsoft.com/office/powerpoint/2016/summaryzoom">
                <psuz:summaryZm>
                  <psuz:summaryZmObj sectionId="{5A7638B7-7E50-4D4E-9115-CC14E5342097}" offsetFactorX="54191" offsetFactorY="-104060" scaleFactorX="75217" scaleFactorY="75217">
                    <psuz:zmPr id="{1710EDBC-2897-4953-9671-81091B2DC784}" transitionDur="1000">
                      <p166:blipFill xmlns:p166="http://schemas.microsoft.com/office/powerpoint/2016/6/main">
                        <a:blip r:embed="rId10"/>
                        <a:stretch>
                          <a:fillRect/>
                        </a:stretch>
                      </p166:blipFill>
                      <p166:spPr xmlns:p166="http://schemas.microsoft.com/office/powerpoint/2016/6/main">
                        <a:xfrm>
                          <a:off x="2192103" y="18151"/>
                          <a:ext cx="2174708" cy="1223273"/>
                        </a:xfrm>
                        <a:prstGeom prst="rect">
                          <a:avLst/>
                        </a:prstGeom>
                        <a:ln w="3175">
                          <a:solidFill>
                            <a:prstClr val="ltGray"/>
                          </a:solidFill>
                        </a:ln>
                      </p166:spPr>
                    </psuz:zmPr>
                  </psuz:summaryZmObj>
                  <psuz:summaryZmObj sectionId="{CC5FA669-9B7E-46D0-9FFD-EED13CACAB5C}" offsetFactorX="-49850" offsetFactorY="-415" scaleFactorX="75217" scaleFactorY="75217">
                    <psuz:zmPr id="{18B20CF4-022C-4F71-9257-7A694CA5EE50}" transitionDur="1000">
                      <p166:blipFill xmlns:p166="http://schemas.microsoft.com/office/powerpoint/2016/6/main">
                        <a:blip r:embed="rId11"/>
                        <a:stretch>
                          <a:fillRect/>
                        </a:stretch>
                      </p166:blipFill>
                      <p166:spPr xmlns:p166="http://schemas.microsoft.com/office/powerpoint/2016/6/main">
                        <a:xfrm>
                          <a:off x="2183690" y="1703757"/>
                          <a:ext cx="2174708" cy="1223273"/>
                        </a:xfrm>
                        <a:prstGeom prst="rect">
                          <a:avLst/>
                        </a:prstGeom>
                        <a:ln w="3175">
                          <a:solidFill>
                            <a:prstClr val="ltGray"/>
                          </a:solidFill>
                        </a:ln>
                      </p166:spPr>
                    </psuz:zmPr>
                  </psuz:summaryZmObj>
                  <psuz:summaryZmObj sectionId="{96273C58-84EA-4C73-AEDE-2CB8BFC3F8BD}" offsetFactorX="53780" offsetFactorY="-1391" scaleFactorX="75217" scaleFactorY="75217">
                    <psuz:zmPr id="{6CF2E508-03CB-47BF-986B-95575548E493}" transitionDur="1000">
                      <p166:blipFill xmlns:p166="http://schemas.microsoft.com/office/powerpoint/2016/6/main">
                        <a:blip r:embed="rId12"/>
                        <a:stretch>
                          <a:fillRect/>
                        </a:stretch>
                      </p166:blipFill>
                      <p166:spPr xmlns:p166="http://schemas.microsoft.com/office/powerpoint/2016/6/main">
                        <a:xfrm>
                          <a:off x="2180220" y="3422632"/>
                          <a:ext cx="2174708" cy="1223273"/>
                        </a:xfrm>
                        <a:prstGeom prst="rect">
                          <a:avLst/>
                        </a:prstGeom>
                        <a:ln w="3175">
                          <a:solidFill>
                            <a:prstClr val="ltGray"/>
                          </a:solidFill>
                        </a:ln>
                      </p166:spPr>
                    </psuz:zmPr>
                  </psuz:summaryZmObj>
                  <psuz:summaryZmObj sectionId="{B24B4AB7-C20B-4C19-82AB-382BDF2493AE}" offsetFactorX="-50719" offsetFactorY="99483" scaleFactorX="75217" scaleFactorY="75217">
                    <psuz:zmPr id="{C1284B05-9E6F-4D84-93B2-35127FFA5E4D}" transitionDur="1000">
                      <p166:blipFill xmlns:p166="http://schemas.microsoft.com/office/powerpoint/2016/6/main">
                        <a:blip r:embed="rId13"/>
                        <a:stretch>
                          <a:fillRect/>
                        </a:stretch>
                      </p166:blipFill>
                      <p166:spPr xmlns:p166="http://schemas.microsoft.com/office/powerpoint/2016/6/main">
                        <a:xfrm>
                          <a:off x="2158565" y="5063172"/>
                          <a:ext cx="2174708" cy="1223273"/>
                        </a:xfrm>
                        <a:prstGeom prst="rect">
                          <a:avLst/>
                        </a:prstGeom>
                        <a:ln w="3175">
                          <a:solidFill>
                            <a:prstClr val="ltGray"/>
                          </a:solidFill>
                        </a:ln>
                      </p166:spPr>
                    </psuz:zmPr>
                  </psuz:summaryZmObj>
                  <psuz:gridLayout/>
                </psuz:summaryZm>
              </a:graphicData>
            </a:graphic>
          </p:graphicFrame>
        </mc:Choice>
        <mc:Fallback>
          <p:grpSp>
            <p:nvGrpSpPr>
              <p:cNvPr id="31" name="Summary Zoom 30">
                <a:extLst>
                  <a:ext uri="{FF2B5EF4-FFF2-40B4-BE49-F238E27FC236}">
                    <a16:creationId xmlns:a16="http://schemas.microsoft.com/office/drawing/2014/main" id="{53522F7A-29D6-7E22-4116-37D616077EE3}"/>
                  </a:ext>
                </a:extLst>
              </p:cNvPr>
              <p:cNvGrpSpPr>
                <a:grpSpLocks noGrp="1" noUngrp="1" noRot="1" noChangeAspect="1" noMove="1" noResize="1"/>
              </p:cNvGrpSpPr>
              <p:nvPr/>
            </p:nvGrpSpPr>
            <p:grpSpPr>
              <a:xfrm>
                <a:off x="6447805" y="245053"/>
                <a:ext cx="6424992" cy="6379031"/>
                <a:chOff x="6447805" y="245053"/>
                <a:chExt cx="6424992" cy="6379031"/>
              </a:xfrm>
            </p:grpSpPr>
            <p:pic>
              <p:nvPicPr>
                <p:cNvPr id="17" name="Picture 17">
                  <a:hlinkClick r:id="rId14"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639908" y="263204"/>
                  <a:ext cx="2174708" cy="1223273"/>
                </a:xfrm>
                <a:prstGeom prst="rect">
                  <a:avLst/>
                </a:prstGeom>
                <a:ln w="3175">
                  <a:solidFill>
                    <a:prstClr val="ltGray"/>
                  </a:solidFill>
                </a:ln>
              </p:spPr>
            </p:pic>
            <p:pic>
              <p:nvPicPr>
                <p:cNvPr id="18" name="Picture 18">
                  <a:hlinkClick r:id="rId15"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8631495" y="1948810"/>
                  <a:ext cx="2174708" cy="1223273"/>
                </a:xfrm>
                <a:prstGeom prst="rect">
                  <a:avLst/>
                </a:prstGeom>
                <a:ln w="3175">
                  <a:solidFill>
                    <a:prstClr val="ltGray"/>
                  </a:solidFill>
                </a:ln>
              </p:spPr>
            </p:pic>
            <p:pic>
              <p:nvPicPr>
                <p:cNvPr id="19" name="Picture 19">
                  <a:hlinkClick r:id="rId16"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8628025" y="3667685"/>
                  <a:ext cx="2174708" cy="1223273"/>
                </a:xfrm>
                <a:prstGeom prst="rect">
                  <a:avLst/>
                </a:prstGeom>
                <a:ln w="3175">
                  <a:solidFill>
                    <a:prstClr val="ltGray"/>
                  </a:solidFill>
                </a:ln>
              </p:spPr>
            </p:pic>
            <p:pic>
              <p:nvPicPr>
                <p:cNvPr id="20" name="Picture 20">
                  <a:hlinkClick r:id="rId17"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8606370" y="5308225"/>
                  <a:ext cx="2174708" cy="1223273"/>
                </a:xfrm>
                <a:prstGeom prst="rect">
                  <a:avLst/>
                </a:prstGeom>
                <a:ln w="3175">
                  <a:solidFill>
                    <a:prstClr val="ltGray"/>
                  </a:solidFill>
                </a:ln>
              </p:spPr>
            </p:pic>
          </p:grpSp>
        </mc:Fallback>
      </mc:AlternateContent>
    </p:spTree>
    <p:extLst>
      <p:ext uri="{BB962C8B-B14F-4D97-AF65-F5344CB8AC3E}">
        <p14:creationId xmlns:p14="http://schemas.microsoft.com/office/powerpoint/2010/main" val="255752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1F4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15DD872-58DA-26BE-4028-C6ACC154C491}"/>
              </a:ext>
            </a:extLst>
          </p:cNvPr>
          <p:cNvSpPr txBox="1"/>
          <p:nvPr/>
        </p:nvSpPr>
        <p:spPr>
          <a:xfrm>
            <a:off x="11549" y="47071"/>
            <a:ext cx="7343440" cy="769441"/>
          </a:xfrm>
          <a:prstGeom prst="rect">
            <a:avLst/>
          </a:prstGeom>
          <a:noFill/>
        </p:spPr>
        <p:txBody>
          <a:bodyPr wrap="square" rtlCol="0">
            <a:spAutoFit/>
          </a:bodyPr>
          <a:lstStyle/>
          <a:p>
            <a:pPr algn="ctr"/>
            <a:r>
              <a:rPr lang="en-US" sz="4400" dirty="0">
                <a:solidFill>
                  <a:schemeClr val="bg1"/>
                </a:solidFill>
                <a:latin typeface="Arial Rounded MT Bold" panose="020F0704030504030204" pitchFamily="34" charset="0"/>
                <a:cs typeface="Aharoni" panose="02010803020104030203" pitchFamily="2" charset="-79"/>
              </a:rPr>
              <a:t>EXECUTIVE SUMMARY</a:t>
            </a:r>
          </a:p>
        </p:txBody>
      </p:sp>
      <p:cxnSp>
        <p:nvCxnSpPr>
          <p:cNvPr id="12" name="Straight Connector 11">
            <a:extLst>
              <a:ext uri="{FF2B5EF4-FFF2-40B4-BE49-F238E27FC236}">
                <a16:creationId xmlns:a16="http://schemas.microsoft.com/office/drawing/2014/main" id="{FEC94F78-CA60-9FD3-FF65-B1180EF6E39A}"/>
              </a:ext>
            </a:extLst>
          </p:cNvPr>
          <p:cNvCxnSpPr>
            <a:cxnSpLocks/>
          </p:cNvCxnSpPr>
          <p:nvPr/>
        </p:nvCxnSpPr>
        <p:spPr>
          <a:xfrm flipH="1">
            <a:off x="287712" y="802461"/>
            <a:ext cx="6791115" cy="0"/>
          </a:xfrm>
          <a:prstGeom prst="line">
            <a:avLst/>
          </a:prstGeom>
          <a:ln w="57150" cap="rnd">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B25D0F56-B7EB-0632-4F9E-80F5EC5F5E16}"/>
              </a:ext>
            </a:extLst>
          </p:cNvPr>
          <p:cNvSpPr/>
          <p:nvPr/>
        </p:nvSpPr>
        <p:spPr>
          <a:xfrm>
            <a:off x="7354989" y="219075"/>
            <a:ext cx="4549299" cy="2733674"/>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1DEB6E1-776D-CA05-22BA-00D1B590DEC5}"/>
              </a:ext>
            </a:extLst>
          </p:cNvPr>
          <p:cNvSpPr/>
          <p:nvPr/>
        </p:nvSpPr>
        <p:spPr>
          <a:xfrm>
            <a:off x="7354989" y="3124753"/>
            <a:ext cx="4549299" cy="3514172"/>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BB8AF76-1D72-8537-FED5-68741C6B38F1}"/>
              </a:ext>
            </a:extLst>
          </p:cNvPr>
          <p:cNvGrpSpPr/>
          <p:nvPr/>
        </p:nvGrpSpPr>
        <p:grpSpPr>
          <a:xfrm>
            <a:off x="275143" y="1195153"/>
            <a:ext cx="2898970" cy="1572601"/>
            <a:chOff x="287712" y="1380148"/>
            <a:chExt cx="1636611" cy="1572601"/>
          </a:xfrm>
        </p:grpSpPr>
        <p:sp>
          <p:nvSpPr>
            <p:cNvPr id="14" name="Rectangle: Rounded Corners 13">
              <a:extLst>
                <a:ext uri="{FF2B5EF4-FFF2-40B4-BE49-F238E27FC236}">
                  <a16:creationId xmlns:a16="http://schemas.microsoft.com/office/drawing/2014/main" id="{F6ECE873-805C-399F-7104-0D7679B3FE95}"/>
                </a:ext>
              </a:extLst>
            </p:cNvPr>
            <p:cNvSpPr/>
            <p:nvPr/>
          </p:nvSpPr>
          <p:spPr>
            <a:xfrm>
              <a:off x="287712" y="1380148"/>
              <a:ext cx="1636611" cy="1171021"/>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BD407531-F063-2213-8DBE-451C164479C1}"/>
                </a:ext>
              </a:extLst>
            </p:cNvPr>
            <p:cNvSpPr/>
            <p:nvPr/>
          </p:nvSpPr>
          <p:spPr>
            <a:xfrm rot="10800000">
              <a:off x="844079" y="2533649"/>
              <a:ext cx="523875" cy="419100"/>
            </a:xfrm>
            <a:prstGeom prst="triangle">
              <a:avLst/>
            </a:prstGeom>
            <a:solidFill>
              <a:srgbClr val="3024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82F11C2-B736-7815-A2ED-D69D313FB8FE}"/>
              </a:ext>
            </a:extLst>
          </p:cNvPr>
          <p:cNvGrpSpPr/>
          <p:nvPr/>
        </p:nvGrpSpPr>
        <p:grpSpPr>
          <a:xfrm>
            <a:off x="4051286" y="1180917"/>
            <a:ext cx="2918088" cy="1572601"/>
            <a:chOff x="287712" y="1380148"/>
            <a:chExt cx="1636611" cy="1572601"/>
          </a:xfrm>
        </p:grpSpPr>
        <p:sp>
          <p:nvSpPr>
            <p:cNvPr id="25" name="Rectangle: Rounded Corners 24">
              <a:extLst>
                <a:ext uri="{FF2B5EF4-FFF2-40B4-BE49-F238E27FC236}">
                  <a16:creationId xmlns:a16="http://schemas.microsoft.com/office/drawing/2014/main" id="{C3D1CB4E-874E-E89F-4904-00EB763E0234}"/>
                </a:ext>
              </a:extLst>
            </p:cNvPr>
            <p:cNvSpPr/>
            <p:nvPr/>
          </p:nvSpPr>
          <p:spPr>
            <a:xfrm>
              <a:off x="287712" y="1380148"/>
              <a:ext cx="1636611" cy="1171021"/>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B95E35C6-5276-6803-0552-B4A312389232}"/>
                </a:ext>
              </a:extLst>
            </p:cNvPr>
            <p:cNvSpPr/>
            <p:nvPr/>
          </p:nvSpPr>
          <p:spPr>
            <a:xfrm rot="10800000">
              <a:off x="844079" y="2533649"/>
              <a:ext cx="523875" cy="419100"/>
            </a:xfrm>
            <a:prstGeom prst="triangle">
              <a:avLst/>
            </a:prstGeom>
            <a:solidFill>
              <a:srgbClr val="30245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Rounded Corners 26">
            <a:extLst>
              <a:ext uri="{FF2B5EF4-FFF2-40B4-BE49-F238E27FC236}">
                <a16:creationId xmlns:a16="http://schemas.microsoft.com/office/drawing/2014/main" id="{465F55A4-2F01-70F6-37F8-349ABCF2CB70}"/>
              </a:ext>
            </a:extLst>
          </p:cNvPr>
          <p:cNvSpPr/>
          <p:nvPr/>
        </p:nvSpPr>
        <p:spPr>
          <a:xfrm>
            <a:off x="4166119" y="2543968"/>
            <a:ext cx="2687913" cy="3826966"/>
          </a:xfrm>
          <a:custGeom>
            <a:avLst/>
            <a:gdLst>
              <a:gd name="connsiteX0" fmla="*/ 0 w 2150691"/>
              <a:gd name="connsiteY0" fmla="*/ 51208 h 3818972"/>
              <a:gd name="connsiteX1" fmla="*/ 51208 w 2150691"/>
              <a:gd name="connsiteY1" fmla="*/ 0 h 3818972"/>
              <a:gd name="connsiteX2" fmla="*/ 2099483 w 2150691"/>
              <a:gd name="connsiteY2" fmla="*/ 0 h 3818972"/>
              <a:gd name="connsiteX3" fmla="*/ 2150691 w 2150691"/>
              <a:gd name="connsiteY3" fmla="*/ 51208 h 3818972"/>
              <a:gd name="connsiteX4" fmla="*/ 2150691 w 2150691"/>
              <a:gd name="connsiteY4" fmla="*/ 3767764 h 3818972"/>
              <a:gd name="connsiteX5" fmla="*/ 2099483 w 2150691"/>
              <a:gd name="connsiteY5" fmla="*/ 3818972 h 3818972"/>
              <a:gd name="connsiteX6" fmla="*/ 51208 w 2150691"/>
              <a:gd name="connsiteY6" fmla="*/ 3818972 h 3818972"/>
              <a:gd name="connsiteX7" fmla="*/ 0 w 2150691"/>
              <a:gd name="connsiteY7" fmla="*/ 3767764 h 3818972"/>
              <a:gd name="connsiteX8" fmla="*/ 0 w 2150691"/>
              <a:gd name="connsiteY8" fmla="*/ 51208 h 3818972"/>
              <a:gd name="connsiteX0" fmla="*/ 0 w 2150691"/>
              <a:gd name="connsiteY0" fmla="*/ 59202 h 3826966"/>
              <a:gd name="connsiteX1" fmla="*/ 51208 w 2150691"/>
              <a:gd name="connsiteY1" fmla="*/ 7994 h 3826966"/>
              <a:gd name="connsiteX2" fmla="*/ 960623 w 2150691"/>
              <a:gd name="connsiteY2" fmla="*/ 0 h 3826966"/>
              <a:gd name="connsiteX3" fmla="*/ 2099483 w 2150691"/>
              <a:gd name="connsiteY3" fmla="*/ 7994 h 3826966"/>
              <a:gd name="connsiteX4" fmla="*/ 2150691 w 2150691"/>
              <a:gd name="connsiteY4" fmla="*/ 59202 h 3826966"/>
              <a:gd name="connsiteX5" fmla="*/ 2150691 w 2150691"/>
              <a:gd name="connsiteY5" fmla="*/ 3775758 h 3826966"/>
              <a:gd name="connsiteX6" fmla="*/ 2099483 w 2150691"/>
              <a:gd name="connsiteY6" fmla="*/ 3826966 h 3826966"/>
              <a:gd name="connsiteX7" fmla="*/ 51208 w 2150691"/>
              <a:gd name="connsiteY7" fmla="*/ 3826966 h 3826966"/>
              <a:gd name="connsiteX8" fmla="*/ 0 w 2150691"/>
              <a:gd name="connsiteY8" fmla="*/ 3775758 h 3826966"/>
              <a:gd name="connsiteX9" fmla="*/ 0 w 2150691"/>
              <a:gd name="connsiteY9" fmla="*/ 59202 h 3826966"/>
              <a:gd name="connsiteX0" fmla="*/ 0 w 2150691"/>
              <a:gd name="connsiteY0" fmla="*/ 51208 h 3818972"/>
              <a:gd name="connsiteX1" fmla="*/ 51208 w 2150691"/>
              <a:gd name="connsiteY1" fmla="*/ 0 h 3818972"/>
              <a:gd name="connsiteX2" fmla="*/ 1008248 w 2150691"/>
              <a:gd name="connsiteY2" fmla="*/ 639706 h 3818972"/>
              <a:gd name="connsiteX3" fmla="*/ 2099483 w 2150691"/>
              <a:gd name="connsiteY3" fmla="*/ 0 h 3818972"/>
              <a:gd name="connsiteX4" fmla="*/ 2150691 w 2150691"/>
              <a:gd name="connsiteY4" fmla="*/ 51208 h 3818972"/>
              <a:gd name="connsiteX5" fmla="*/ 2150691 w 2150691"/>
              <a:gd name="connsiteY5" fmla="*/ 3767764 h 3818972"/>
              <a:gd name="connsiteX6" fmla="*/ 2099483 w 2150691"/>
              <a:gd name="connsiteY6" fmla="*/ 3818972 h 3818972"/>
              <a:gd name="connsiteX7" fmla="*/ 51208 w 2150691"/>
              <a:gd name="connsiteY7" fmla="*/ 3818972 h 3818972"/>
              <a:gd name="connsiteX8" fmla="*/ 0 w 2150691"/>
              <a:gd name="connsiteY8" fmla="*/ 3767764 h 3818972"/>
              <a:gd name="connsiteX9" fmla="*/ 0 w 2150691"/>
              <a:gd name="connsiteY9" fmla="*/ 51208 h 3818972"/>
              <a:gd name="connsiteX0" fmla="*/ 0 w 2150691"/>
              <a:gd name="connsiteY0" fmla="*/ 51208 h 3818972"/>
              <a:gd name="connsiteX1" fmla="*/ 51208 w 2150691"/>
              <a:gd name="connsiteY1" fmla="*/ 0 h 3818972"/>
              <a:gd name="connsiteX2" fmla="*/ 1008248 w 2150691"/>
              <a:gd name="connsiteY2" fmla="*/ 449206 h 3818972"/>
              <a:gd name="connsiteX3" fmla="*/ 2099483 w 2150691"/>
              <a:gd name="connsiteY3" fmla="*/ 0 h 3818972"/>
              <a:gd name="connsiteX4" fmla="*/ 2150691 w 2150691"/>
              <a:gd name="connsiteY4" fmla="*/ 51208 h 3818972"/>
              <a:gd name="connsiteX5" fmla="*/ 2150691 w 2150691"/>
              <a:gd name="connsiteY5" fmla="*/ 3767764 h 3818972"/>
              <a:gd name="connsiteX6" fmla="*/ 2099483 w 2150691"/>
              <a:gd name="connsiteY6" fmla="*/ 3818972 h 3818972"/>
              <a:gd name="connsiteX7" fmla="*/ 51208 w 2150691"/>
              <a:gd name="connsiteY7" fmla="*/ 3818972 h 3818972"/>
              <a:gd name="connsiteX8" fmla="*/ 0 w 2150691"/>
              <a:gd name="connsiteY8" fmla="*/ 3767764 h 3818972"/>
              <a:gd name="connsiteX9" fmla="*/ 0 w 2150691"/>
              <a:gd name="connsiteY9" fmla="*/ 51208 h 3818972"/>
              <a:gd name="connsiteX0" fmla="*/ 0 w 2150691"/>
              <a:gd name="connsiteY0" fmla="*/ 51208 h 3818972"/>
              <a:gd name="connsiteX1" fmla="*/ 51208 w 2150691"/>
              <a:gd name="connsiteY1" fmla="*/ 0 h 3818972"/>
              <a:gd name="connsiteX2" fmla="*/ 579623 w 2150691"/>
              <a:gd name="connsiteY2" fmla="*/ 220606 h 3818972"/>
              <a:gd name="connsiteX3" fmla="*/ 1008248 w 2150691"/>
              <a:gd name="connsiteY3" fmla="*/ 449206 h 3818972"/>
              <a:gd name="connsiteX4" fmla="*/ 2099483 w 2150691"/>
              <a:gd name="connsiteY4" fmla="*/ 0 h 3818972"/>
              <a:gd name="connsiteX5" fmla="*/ 2150691 w 2150691"/>
              <a:gd name="connsiteY5" fmla="*/ 51208 h 3818972"/>
              <a:gd name="connsiteX6" fmla="*/ 2150691 w 2150691"/>
              <a:gd name="connsiteY6" fmla="*/ 3767764 h 3818972"/>
              <a:gd name="connsiteX7" fmla="*/ 2099483 w 2150691"/>
              <a:gd name="connsiteY7" fmla="*/ 3818972 h 3818972"/>
              <a:gd name="connsiteX8" fmla="*/ 51208 w 2150691"/>
              <a:gd name="connsiteY8" fmla="*/ 3818972 h 3818972"/>
              <a:gd name="connsiteX9" fmla="*/ 0 w 2150691"/>
              <a:gd name="connsiteY9" fmla="*/ 3767764 h 3818972"/>
              <a:gd name="connsiteX10" fmla="*/ 0 w 2150691"/>
              <a:gd name="connsiteY10" fmla="*/ 51208 h 3818972"/>
              <a:gd name="connsiteX0" fmla="*/ 0 w 2150691"/>
              <a:gd name="connsiteY0" fmla="*/ 51208 h 3818972"/>
              <a:gd name="connsiteX1" fmla="*/ 51208 w 2150691"/>
              <a:gd name="connsiteY1" fmla="*/ 0 h 3818972"/>
              <a:gd name="connsiteX2" fmla="*/ 579623 w 2150691"/>
              <a:gd name="connsiteY2" fmla="*/ 220606 h 3818972"/>
              <a:gd name="connsiteX3" fmla="*/ 1008248 w 2150691"/>
              <a:gd name="connsiteY3" fmla="*/ 449206 h 3818972"/>
              <a:gd name="connsiteX4" fmla="*/ 2099483 w 2150691"/>
              <a:gd name="connsiteY4" fmla="*/ 0 h 3818972"/>
              <a:gd name="connsiteX5" fmla="*/ 2150691 w 2150691"/>
              <a:gd name="connsiteY5" fmla="*/ 51208 h 3818972"/>
              <a:gd name="connsiteX6" fmla="*/ 2150691 w 2150691"/>
              <a:gd name="connsiteY6" fmla="*/ 3767764 h 3818972"/>
              <a:gd name="connsiteX7" fmla="*/ 2099483 w 2150691"/>
              <a:gd name="connsiteY7" fmla="*/ 3818972 h 3818972"/>
              <a:gd name="connsiteX8" fmla="*/ 51208 w 2150691"/>
              <a:gd name="connsiteY8" fmla="*/ 3818972 h 3818972"/>
              <a:gd name="connsiteX9" fmla="*/ 0 w 2150691"/>
              <a:gd name="connsiteY9" fmla="*/ 3767764 h 3818972"/>
              <a:gd name="connsiteX10" fmla="*/ 0 w 2150691"/>
              <a:gd name="connsiteY10" fmla="*/ 51208 h 3818972"/>
              <a:gd name="connsiteX0" fmla="*/ 0 w 2150691"/>
              <a:gd name="connsiteY0" fmla="*/ 59202 h 3826966"/>
              <a:gd name="connsiteX1" fmla="*/ 51208 w 2150691"/>
              <a:gd name="connsiteY1" fmla="*/ 7994 h 3826966"/>
              <a:gd name="connsiteX2" fmla="*/ 655823 w 2150691"/>
              <a:gd name="connsiteY2" fmla="*/ 0 h 3826966"/>
              <a:gd name="connsiteX3" fmla="*/ 1008248 w 2150691"/>
              <a:gd name="connsiteY3" fmla="*/ 457200 h 3826966"/>
              <a:gd name="connsiteX4" fmla="*/ 2099483 w 2150691"/>
              <a:gd name="connsiteY4" fmla="*/ 7994 h 3826966"/>
              <a:gd name="connsiteX5" fmla="*/ 2150691 w 2150691"/>
              <a:gd name="connsiteY5" fmla="*/ 59202 h 3826966"/>
              <a:gd name="connsiteX6" fmla="*/ 2150691 w 2150691"/>
              <a:gd name="connsiteY6" fmla="*/ 3775758 h 3826966"/>
              <a:gd name="connsiteX7" fmla="*/ 2099483 w 2150691"/>
              <a:gd name="connsiteY7" fmla="*/ 3826966 h 3826966"/>
              <a:gd name="connsiteX8" fmla="*/ 51208 w 2150691"/>
              <a:gd name="connsiteY8" fmla="*/ 3826966 h 3826966"/>
              <a:gd name="connsiteX9" fmla="*/ 0 w 2150691"/>
              <a:gd name="connsiteY9" fmla="*/ 3775758 h 3826966"/>
              <a:gd name="connsiteX10" fmla="*/ 0 w 2150691"/>
              <a:gd name="connsiteY10" fmla="*/ 59202 h 3826966"/>
              <a:gd name="connsiteX0" fmla="*/ 0 w 2150691"/>
              <a:gd name="connsiteY0" fmla="*/ 59202 h 3826966"/>
              <a:gd name="connsiteX1" fmla="*/ 51208 w 2150691"/>
              <a:gd name="connsiteY1" fmla="*/ 7994 h 3826966"/>
              <a:gd name="connsiteX2" fmla="*/ 655823 w 2150691"/>
              <a:gd name="connsiteY2" fmla="*/ 0 h 3826966"/>
              <a:gd name="connsiteX3" fmla="*/ 1008248 w 2150691"/>
              <a:gd name="connsiteY3" fmla="*/ 457200 h 3826966"/>
              <a:gd name="connsiteX4" fmla="*/ 1465448 w 2150691"/>
              <a:gd name="connsiteY4" fmla="*/ 257175 h 3826966"/>
              <a:gd name="connsiteX5" fmla="*/ 2099483 w 2150691"/>
              <a:gd name="connsiteY5" fmla="*/ 7994 h 3826966"/>
              <a:gd name="connsiteX6" fmla="*/ 2150691 w 2150691"/>
              <a:gd name="connsiteY6" fmla="*/ 59202 h 3826966"/>
              <a:gd name="connsiteX7" fmla="*/ 2150691 w 2150691"/>
              <a:gd name="connsiteY7" fmla="*/ 3775758 h 3826966"/>
              <a:gd name="connsiteX8" fmla="*/ 2099483 w 2150691"/>
              <a:gd name="connsiteY8" fmla="*/ 3826966 h 3826966"/>
              <a:gd name="connsiteX9" fmla="*/ 51208 w 2150691"/>
              <a:gd name="connsiteY9" fmla="*/ 3826966 h 3826966"/>
              <a:gd name="connsiteX10" fmla="*/ 0 w 2150691"/>
              <a:gd name="connsiteY10" fmla="*/ 3775758 h 3826966"/>
              <a:gd name="connsiteX11" fmla="*/ 0 w 2150691"/>
              <a:gd name="connsiteY11" fmla="*/ 59202 h 3826966"/>
              <a:gd name="connsiteX0" fmla="*/ 0 w 2150691"/>
              <a:gd name="connsiteY0" fmla="*/ 59202 h 3826966"/>
              <a:gd name="connsiteX1" fmla="*/ 51208 w 2150691"/>
              <a:gd name="connsiteY1" fmla="*/ 7994 h 3826966"/>
              <a:gd name="connsiteX2" fmla="*/ 655823 w 2150691"/>
              <a:gd name="connsiteY2" fmla="*/ 0 h 3826966"/>
              <a:gd name="connsiteX3" fmla="*/ 1008248 w 2150691"/>
              <a:gd name="connsiteY3" fmla="*/ 457200 h 3826966"/>
              <a:gd name="connsiteX4" fmla="*/ 1360673 w 2150691"/>
              <a:gd name="connsiteY4" fmla="*/ 19050 h 3826966"/>
              <a:gd name="connsiteX5" fmla="*/ 2099483 w 2150691"/>
              <a:gd name="connsiteY5" fmla="*/ 7994 h 3826966"/>
              <a:gd name="connsiteX6" fmla="*/ 2150691 w 2150691"/>
              <a:gd name="connsiteY6" fmla="*/ 59202 h 3826966"/>
              <a:gd name="connsiteX7" fmla="*/ 2150691 w 2150691"/>
              <a:gd name="connsiteY7" fmla="*/ 3775758 h 3826966"/>
              <a:gd name="connsiteX8" fmla="*/ 2099483 w 2150691"/>
              <a:gd name="connsiteY8" fmla="*/ 3826966 h 3826966"/>
              <a:gd name="connsiteX9" fmla="*/ 51208 w 2150691"/>
              <a:gd name="connsiteY9" fmla="*/ 3826966 h 3826966"/>
              <a:gd name="connsiteX10" fmla="*/ 0 w 2150691"/>
              <a:gd name="connsiteY10" fmla="*/ 3775758 h 3826966"/>
              <a:gd name="connsiteX11" fmla="*/ 0 w 2150691"/>
              <a:gd name="connsiteY11" fmla="*/ 59202 h 3826966"/>
              <a:gd name="connsiteX0" fmla="*/ 0 w 2150691"/>
              <a:gd name="connsiteY0" fmla="*/ 59202 h 3826966"/>
              <a:gd name="connsiteX1" fmla="*/ 51208 w 2150691"/>
              <a:gd name="connsiteY1" fmla="*/ 7994 h 3826966"/>
              <a:gd name="connsiteX2" fmla="*/ 655823 w 2150691"/>
              <a:gd name="connsiteY2" fmla="*/ 0 h 3826966"/>
              <a:gd name="connsiteX3" fmla="*/ 1008248 w 2150691"/>
              <a:gd name="connsiteY3" fmla="*/ 457200 h 3826966"/>
              <a:gd name="connsiteX4" fmla="*/ 1465448 w 2150691"/>
              <a:gd name="connsiteY4" fmla="*/ 9525 h 3826966"/>
              <a:gd name="connsiteX5" fmla="*/ 2099483 w 2150691"/>
              <a:gd name="connsiteY5" fmla="*/ 7994 h 3826966"/>
              <a:gd name="connsiteX6" fmla="*/ 2150691 w 2150691"/>
              <a:gd name="connsiteY6" fmla="*/ 59202 h 3826966"/>
              <a:gd name="connsiteX7" fmla="*/ 2150691 w 2150691"/>
              <a:gd name="connsiteY7" fmla="*/ 3775758 h 3826966"/>
              <a:gd name="connsiteX8" fmla="*/ 2099483 w 2150691"/>
              <a:gd name="connsiteY8" fmla="*/ 3826966 h 3826966"/>
              <a:gd name="connsiteX9" fmla="*/ 51208 w 2150691"/>
              <a:gd name="connsiteY9" fmla="*/ 3826966 h 3826966"/>
              <a:gd name="connsiteX10" fmla="*/ 0 w 2150691"/>
              <a:gd name="connsiteY10" fmla="*/ 3775758 h 3826966"/>
              <a:gd name="connsiteX11" fmla="*/ 0 w 2150691"/>
              <a:gd name="connsiteY11" fmla="*/ 59202 h 3826966"/>
              <a:gd name="connsiteX0" fmla="*/ 0 w 2150691"/>
              <a:gd name="connsiteY0" fmla="*/ 59202 h 3826966"/>
              <a:gd name="connsiteX1" fmla="*/ 51208 w 2150691"/>
              <a:gd name="connsiteY1" fmla="*/ 7994 h 3826966"/>
              <a:gd name="connsiteX2" fmla="*/ 655823 w 2150691"/>
              <a:gd name="connsiteY2" fmla="*/ 0 h 3826966"/>
              <a:gd name="connsiteX3" fmla="*/ 1065398 w 2150691"/>
              <a:gd name="connsiteY3" fmla="*/ 466725 h 3826966"/>
              <a:gd name="connsiteX4" fmla="*/ 1465448 w 2150691"/>
              <a:gd name="connsiteY4" fmla="*/ 9525 h 3826966"/>
              <a:gd name="connsiteX5" fmla="*/ 2099483 w 2150691"/>
              <a:gd name="connsiteY5" fmla="*/ 7994 h 3826966"/>
              <a:gd name="connsiteX6" fmla="*/ 2150691 w 2150691"/>
              <a:gd name="connsiteY6" fmla="*/ 59202 h 3826966"/>
              <a:gd name="connsiteX7" fmla="*/ 2150691 w 2150691"/>
              <a:gd name="connsiteY7" fmla="*/ 3775758 h 3826966"/>
              <a:gd name="connsiteX8" fmla="*/ 2099483 w 2150691"/>
              <a:gd name="connsiteY8" fmla="*/ 3826966 h 3826966"/>
              <a:gd name="connsiteX9" fmla="*/ 51208 w 2150691"/>
              <a:gd name="connsiteY9" fmla="*/ 3826966 h 3826966"/>
              <a:gd name="connsiteX10" fmla="*/ 0 w 2150691"/>
              <a:gd name="connsiteY10" fmla="*/ 3775758 h 3826966"/>
              <a:gd name="connsiteX11" fmla="*/ 0 w 2150691"/>
              <a:gd name="connsiteY11" fmla="*/ 59202 h 3826966"/>
              <a:gd name="connsiteX0" fmla="*/ 0 w 2150691"/>
              <a:gd name="connsiteY0" fmla="*/ 59202 h 3826966"/>
              <a:gd name="connsiteX1" fmla="*/ 51208 w 2150691"/>
              <a:gd name="connsiteY1" fmla="*/ 7994 h 3826966"/>
              <a:gd name="connsiteX2" fmla="*/ 712973 w 2150691"/>
              <a:gd name="connsiteY2" fmla="*/ 0 h 3826966"/>
              <a:gd name="connsiteX3" fmla="*/ 1065398 w 2150691"/>
              <a:gd name="connsiteY3" fmla="*/ 466725 h 3826966"/>
              <a:gd name="connsiteX4" fmla="*/ 1465448 w 2150691"/>
              <a:gd name="connsiteY4" fmla="*/ 9525 h 3826966"/>
              <a:gd name="connsiteX5" fmla="*/ 2099483 w 2150691"/>
              <a:gd name="connsiteY5" fmla="*/ 7994 h 3826966"/>
              <a:gd name="connsiteX6" fmla="*/ 2150691 w 2150691"/>
              <a:gd name="connsiteY6" fmla="*/ 59202 h 3826966"/>
              <a:gd name="connsiteX7" fmla="*/ 2150691 w 2150691"/>
              <a:gd name="connsiteY7" fmla="*/ 3775758 h 3826966"/>
              <a:gd name="connsiteX8" fmla="*/ 2099483 w 2150691"/>
              <a:gd name="connsiteY8" fmla="*/ 3826966 h 3826966"/>
              <a:gd name="connsiteX9" fmla="*/ 51208 w 2150691"/>
              <a:gd name="connsiteY9" fmla="*/ 3826966 h 3826966"/>
              <a:gd name="connsiteX10" fmla="*/ 0 w 2150691"/>
              <a:gd name="connsiteY10" fmla="*/ 3775758 h 3826966"/>
              <a:gd name="connsiteX11" fmla="*/ 0 w 2150691"/>
              <a:gd name="connsiteY11" fmla="*/ 59202 h 382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0691" h="3826966">
                <a:moveTo>
                  <a:pt x="0" y="59202"/>
                </a:moveTo>
                <a:cubicBezTo>
                  <a:pt x="0" y="30921"/>
                  <a:pt x="22927" y="7994"/>
                  <a:pt x="51208" y="7994"/>
                </a:cubicBezTo>
                <a:lnTo>
                  <a:pt x="712973" y="0"/>
                </a:lnTo>
                <a:lnTo>
                  <a:pt x="1065398" y="466725"/>
                </a:lnTo>
                <a:lnTo>
                  <a:pt x="1465448" y="9525"/>
                </a:lnTo>
                <a:lnTo>
                  <a:pt x="2099483" y="7994"/>
                </a:lnTo>
                <a:cubicBezTo>
                  <a:pt x="2127764" y="7994"/>
                  <a:pt x="2150691" y="30921"/>
                  <a:pt x="2150691" y="59202"/>
                </a:cubicBezTo>
                <a:lnTo>
                  <a:pt x="2150691" y="3775758"/>
                </a:lnTo>
                <a:cubicBezTo>
                  <a:pt x="2150691" y="3804039"/>
                  <a:pt x="2127764" y="3826966"/>
                  <a:pt x="2099483" y="3826966"/>
                </a:cubicBezTo>
                <a:lnTo>
                  <a:pt x="51208" y="3826966"/>
                </a:lnTo>
                <a:cubicBezTo>
                  <a:pt x="22927" y="3826966"/>
                  <a:pt x="0" y="3804039"/>
                  <a:pt x="0" y="3775758"/>
                </a:cubicBezTo>
                <a:lnTo>
                  <a:pt x="0" y="59202"/>
                </a:lnTo>
                <a:close/>
              </a:path>
            </a:pathLst>
          </a:cu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D2A8B3D-C49E-93A1-26F6-89F2F29886C8}"/>
              </a:ext>
            </a:extLst>
          </p:cNvPr>
          <p:cNvSpPr txBox="1"/>
          <p:nvPr/>
        </p:nvSpPr>
        <p:spPr>
          <a:xfrm>
            <a:off x="7534275" y="447675"/>
            <a:ext cx="3028950" cy="369332"/>
          </a:xfrm>
          <a:prstGeom prst="rect">
            <a:avLst/>
          </a:prstGeom>
          <a:noFill/>
        </p:spPr>
        <p:txBody>
          <a:bodyPr wrap="square" rtlCol="0">
            <a:spAutoFit/>
          </a:bodyPr>
          <a:lstStyle/>
          <a:p>
            <a:r>
              <a:rPr lang="en-US" dirty="0">
                <a:solidFill>
                  <a:schemeClr val="bg1"/>
                </a:solidFill>
                <a:latin typeface="PT Sans" panose="020B0503020203020204" pitchFamily="34" charset="0"/>
              </a:rPr>
              <a:t>The Issue</a:t>
            </a:r>
          </a:p>
        </p:txBody>
      </p:sp>
      <p:sp>
        <p:nvSpPr>
          <p:cNvPr id="2" name="TextBox 1">
            <a:extLst>
              <a:ext uri="{FF2B5EF4-FFF2-40B4-BE49-F238E27FC236}">
                <a16:creationId xmlns:a16="http://schemas.microsoft.com/office/drawing/2014/main" id="{A9DE5E28-DA80-B909-703D-AB49BFC55AB4}"/>
              </a:ext>
            </a:extLst>
          </p:cNvPr>
          <p:cNvSpPr txBox="1"/>
          <p:nvPr/>
        </p:nvSpPr>
        <p:spPr>
          <a:xfrm>
            <a:off x="7534275" y="1090246"/>
            <a:ext cx="4209362"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bg1"/>
                </a:solidFill>
              </a:rPr>
              <a:t>Mobalytics</a:t>
            </a:r>
            <a:r>
              <a:rPr lang="en-US" dirty="0">
                <a:solidFill>
                  <a:schemeClr val="bg1"/>
                </a:solidFill>
              </a:rPr>
              <a:t> expanding to new genres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New, trending games/genres</a:t>
            </a:r>
          </a:p>
          <a:p>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Playerbase</a:t>
            </a:r>
            <a:r>
              <a:rPr lang="en-US" dirty="0">
                <a:solidFill>
                  <a:schemeClr val="bg1"/>
                </a:solidFill>
              </a:rPr>
              <a:t> willing to use </a:t>
            </a:r>
          </a:p>
        </p:txBody>
      </p:sp>
      <p:sp>
        <p:nvSpPr>
          <p:cNvPr id="3" name="TextBox 2">
            <a:extLst>
              <a:ext uri="{FF2B5EF4-FFF2-40B4-BE49-F238E27FC236}">
                <a16:creationId xmlns:a16="http://schemas.microsoft.com/office/drawing/2014/main" id="{3884259E-D583-BA03-759D-B4F3F22A5AA6}"/>
              </a:ext>
            </a:extLst>
          </p:cNvPr>
          <p:cNvSpPr txBox="1"/>
          <p:nvPr/>
        </p:nvSpPr>
        <p:spPr>
          <a:xfrm>
            <a:off x="7534275" y="3254079"/>
            <a:ext cx="3028950" cy="369332"/>
          </a:xfrm>
          <a:prstGeom prst="rect">
            <a:avLst/>
          </a:prstGeom>
          <a:noFill/>
        </p:spPr>
        <p:txBody>
          <a:bodyPr wrap="square" rtlCol="0">
            <a:spAutoFit/>
          </a:bodyPr>
          <a:lstStyle/>
          <a:p>
            <a:r>
              <a:rPr lang="en-US" dirty="0">
                <a:solidFill>
                  <a:schemeClr val="bg1"/>
                </a:solidFill>
                <a:latin typeface="PT Sans" panose="020B0503020203020204" pitchFamily="34" charset="0"/>
              </a:rPr>
              <a:t>Games Researched</a:t>
            </a:r>
          </a:p>
        </p:txBody>
      </p:sp>
      <p:sp>
        <p:nvSpPr>
          <p:cNvPr id="4" name="TextBox 3">
            <a:extLst>
              <a:ext uri="{FF2B5EF4-FFF2-40B4-BE49-F238E27FC236}">
                <a16:creationId xmlns:a16="http://schemas.microsoft.com/office/drawing/2014/main" id="{341D5DF1-4F00-1893-010C-A61E25C3C09E}"/>
              </a:ext>
            </a:extLst>
          </p:cNvPr>
          <p:cNvSpPr txBox="1"/>
          <p:nvPr/>
        </p:nvSpPr>
        <p:spPr>
          <a:xfrm>
            <a:off x="7602611" y="3823920"/>
            <a:ext cx="4209362" cy="1754326"/>
          </a:xfrm>
          <a:prstGeom prst="rect">
            <a:avLst/>
          </a:prstGeom>
          <a:noFill/>
        </p:spPr>
        <p:txBody>
          <a:bodyPr wrap="square" rtlCol="0">
            <a:spAutoFit/>
          </a:bodyPr>
          <a:lstStyle/>
          <a:p>
            <a:r>
              <a:rPr lang="en-US" u="sng" dirty="0">
                <a:solidFill>
                  <a:schemeClr val="bg1"/>
                </a:solidFill>
              </a:rPr>
              <a:t>Mobile Centric</a:t>
            </a:r>
          </a:p>
          <a:p>
            <a:pPr marL="285750" indent="-285750">
              <a:buFont typeface="Arial" panose="020B0604020202020204" pitchFamily="34" charset="0"/>
              <a:buChar char="•"/>
            </a:pPr>
            <a:r>
              <a:rPr lang="en-US" dirty="0" err="1">
                <a:solidFill>
                  <a:schemeClr val="bg1"/>
                </a:solidFill>
              </a:rPr>
              <a:t>Gacha</a:t>
            </a:r>
            <a:r>
              <a:rPr lang="en-US" dirty="0">
                <a:solidFill>
                  <a:schemeClr val="bg1"/>
                </a:solidFill>
              </a:rPr>
              <a:t> games</a:t>
            </a:r>
          </a:p>
          <a:p>
            <a:pPr marL="285750" indent="-285750">
              <a:buFont typeface="Arial" panose="020B0604020202020204" pitchFamily="34" charset="0"/>
              <a:buChar char="•"/>
            </a:pPr>
            <a:r>
              <a:rPr lang="en-US" dirty="0">
                <a:solidFill>
                  <a:schemeClr val="bg1"/>
                </a:solidFill>
              </a:rPr>
              <a:t>RPG</a:t>
            </a:r>
          </a:p>
          <a:p>
            <a:endParaRPr lang="en-US" dirty="0">
              <a:solidFill>
                <a:schemeClr val="bg1"/>
              </a:solidFill>
            </a:endParaRPr>
          </a:p>
          <a:p>
            <a:r>
              <a:rPr lang="en-US" u="sng" dirty="0">
                <a:solidFill>
                  <a:schemeClr val="bg1"/>
                </a:solidFill>
              </a:rPr>
              <a:t>PC Centric</a:t>
            </a:r>
          </a:p>
          <a:p>
            <a:pPr marL="285750" indent="-285750">
              <a:buFont typeface="Arial" panose="020B0604020202020204" pitchFamily="34" charset="0"/>
              <a:buChar char="•"/>
            </a:pPr>
            <a:r>
              <a:rPr lang="en-US" dirty="0">
                <a:solidFill>
                  <a:schemeClr val="bg1"/>
                </a:solidFill>
              </a:rPr>
              <a:t>Rhythm Game</a:t>
            </a:r>
          </a:p>
        </p:txBody>
      </p:sp>
      <p:sp>
        <p:nvSpPr>
          <p:cNvPr id="5" name="TextBox 4">
            <a:extLst>
              <a:ext uri="{FF2B5EF4-FFF2-40B4-BE49-F238E27FC236}">
                <a16:creationId xmlns:a16="http://schemas.microsoft.com/office/drawing/2014/main" id="{FB9E8A0A-81DA-0953-97B0-19D5F9C36ED4}"/>
              </a:ext>
            </a:extLst>
          </p:cNvPr>
          <p:cNvSpPr txBox="1"/>
          <p:nvPr/>
        </p:nvSpPr>
        <p:spPr>
          <a:xfrm>
            <a:off x="88976" y="1428641"/>
            <a:ext cx="3351945" cy="646331"/>
          </a:xfrm>
          <a:prstGeom prst="rect">
            <a:avLst/>
          </a:prstGeom>
          <a:noFill/>
        </p:spPr>
        <p:txBody>
          <a:bodyPr wrap="square" rtlCol="0">
            <a:spAutoFit/>
          </a:bodyPr>
          <a:lstStyle/>
          <a:p>
            <a:pPr algn="ctr"/>
            <a:r>
              <a:rPr lang="en-US" dirty="0">
                <a:solidFill>
                  <a:schemeClr val="bg1"/>
                </a:solidFill>
                <a:latin typeface="PT Sans" panose="020B0503020203020204" pitchFamily="34" charset="0"/>
              </a:rPr>
              <a:t>Shift the</a:t>
            </a:r>
          </a:p>
          <a:p>
            <a:pPr algn="ctr"/>
            <a:r>
              <a:rPr lang="en-US" dirty="0">
                <a:solidFill>
                  <a:schemeClr val="bg1"/>
                </a:solidFill>
                <a:latin typeface="PT Sans" panose="020B0503020203020204" pitchFamily="34" charset="0"/>
              </a:rPr>
              <a:t>Device Focus…</a:t>
            </a:r>
          </a:p>
        </p:txBody>
      </p:sp>
      <p:sp>
        <p:nvSpPr>
          <p:cNvPr id="6" name="TextBox 5">
            <a:extLst>
              <a:ext uri="{FF2B5EF4-FFF2-40B4-BE49-F238E27FC236}">
                <a16:creationId xmlns:a16="http://schemas.microsoft.com/office/drawing/2014/main" id="{170D513C-CB50-A49E-D5D2-13F019F351CE}"/>
              </a:ext>
            </a:extLst>
          </p:cNvPr>
          <p:cNvSpPr txBox="1"/>
          <p:nvPr/>
        </p:nvSpPr>
        <p:spPr>
          <a:xfrm>
            <a:off x="3275458" y="1598218"/>
            <a:ext cx="4469233" cy="369332"/>
          </a:xfrm>
          <a:prstGeom prst="rect">
            <a:avLst/>
          </a:prstGeom>
          <a:noFill/>
        </p:spPr>
        <p:txBody>
          <a:bodyPr wrap="square" rtlCol="0">
            <a:spAutoFit/>
          </a:bodyPr>
          <a:lstStyle/>
          <a:p>
            <a:pPr algn="ctr"/>
            <a:r>
              <a:rPr lang="en-US" dirty="0">
                <a:solidFill>
                  <a:schemeClr val="bg1"/>
                </a:solidFill>
                <a:latin typeface="PT Sans" panose="020B0503020203020204" pitchFamily="34" charset="0"/>
              </a:rPr>
              <a:t>“Vending Machine”  Games</a:t>
            </a:r>
          </a:p>
        </p:txBody>
      </p:sp>
      <p:sp>
        <p:nvSpPr>
          <p:cNvPr id="16" name="TextBox 15">
            <a:extLst>
              <a:ext uri="{FF2B5EF4-FFF2-40B4-BE49-F238E27FC236}">
                <a16:creationId xmlns:a16="http://schemas.microsoft.com/office/drawing/2014/main" id="{48E50338-5232-4331-DBBF-D084389FA540}"/>
              </a:ext>
            </a:extLst>
          </p:cNvPr>
          <p:cNvSpPr txBox="1"/>
          <p:nvPr/>
        </p:nvSpPr>
        <p:spPr>
          <a:xfrm>
            <a:off x="4434728" y="3142562"/>
            <a:ext cx="2150691" cy="2308324"/>
          </a:xfrm>
          <a:prstGeom prst="rect">
            <a:avLst/>
          </a:prstGeom>
          <a:noFill/>
        </p:spPr>
        <p:txBody>
          <a:bodyPr wrap="square" rtlCol="0">
            <a:spAutoFit/>
          </a:bodyPr>
          <a:lstStyle/>
          <a:p>
            <a:pPr algn="ctr"/>
            <a:r>
              <a:rPr lang="en-US" dirty="0">
                <a:solidFill>
                  <a:schemeClr val="bg1"/>
                </a:solidFill>
                <a:latin typeface="PT Sans" panose="020B0503020203020204" pitchFamily="34" charset="0"/>
              </a:rPr>
              <a:t>High revenue potential</a:t>
            </a:r>
          </a:p>
          <a:p>
            <a:pPr algn="ctr"/>
            <a:endParaRPr lang="en-US" dirty="0">
              <a:solidFill>
                <a:schemeClr val="bg1"/>
              </a:solidFill>
              <a:latin typeface="PT Sans" panose="020B0503020203020204" pitchFamily="34" charset="0"/>
            </a:endParaRPr>
          </a:p>
          <a:p>
            <a:pPr algn="ctr"/>
            <a:r>
              <a:rPr lang="en-US" dirty="0">
                <a:solidFill>
                  <a:schemeClr val="bg1"/>
                </a:solidFill>
                <a:latin typeface="PT Sans" panose="020B0503020203020204" pitchFamily="34" charset="0"/>
              </a:rPr>
              <a:t>Dedicated </a:t>
            </a:r>
            <a:r>
              <a:rPr lang="en-US" dirty="0" err="1">
                <a:solidFill>
                  <a:schemeClr val="bg1"/>
                </a:solidFill>
                <a:latin typeface="PT Sans" panose="020B0503020203020204" pitchFamily="34" charset="0"/>
              </a:rPr>
              <a:t>playerbase</a:t>
            </a:r>
            <a:endParaRPr lang="en-US" dirty="0">
              <a:solidFill>
                <a:schemeClr val="bg1"/>
              </a:solidFill>
              <a:latin typeface="PT Sans" panose="020B0503020203020204" pitchFamily="34" charset="0"/>
            </a:endParaRPr>
          </a:p>
          <a:p>
            <a:pPr algn="ctr"/>
            <a:endParaRPr lang="en-US" dirty="0">
              <a:solidFill>
                <a:schemeClr val="bg1"/>
              </a:solidFill>
              <a:latin typeface="PT Sans" panose="020B0503020203020204" pitchFamily="34" charset="0"/>
            </a:endParaRPr>
          </a:p>
          <a:p>
            <a:pPr algn="ctr"/>
            <a:r>
              <a:rPr lang="en-US" dirty="0">
                <a:solidFill>
                  <a:schemeClr val="bg1"/>
                </a:solidFill>
                <a:latin typeface="PT Sans" panose="020B0503020203020204" pitchFamily="34" charset="0"/>
              </a:rPr>
              <a:t>Gaming analytics matter</a:t>
            </a:r>
          </a:p>
        </p:txBody>
      </p:sp>
      <p:sp>
        <p:nvSpPr>
          <p:cNvPr id="18" name="Rectangle: Rounded Corners 26">
            <a:extLst>
              <a:ext uri="{FF2B5EF4-FFF2-40B4-BE49-F238E27FC236}">
                <a16:creationId xmlns:a16="http://schemas.microsoft.com/office/drawing/2014/main" id="{8A5AD156-AD47-C47E-3F7A-B12425AB7DE8}"/>
              </a:ext>
            </a:extLst>
          </p:cNvPr>
          <p:cNvSpPr/>
          <p:nvPr/>
        </p:nvSpPr>
        <p:spPr>
          <a:xfrm>
            <a:off x="380027" y="2543968"/>
            <a:ext cx="2687913" cy="3826966"/>
          </a:xfrm>
          <a:custGeom>
            <a:avLst/>
            <a:gdLst>
              <a:gd name="connsiteX0" fmla="*/ 0 w 2150691"/>
              <a:gd name="connsiteY0" fmla="*/ 51208 h 3818972"/>
              <a:gd name="connsiteX1" fmla="*/ 51208 w 2150691"/>
              <a:gd name="connsiteY1" fmla="*/ 0 h 3818972"/>
              <a:gd name="connsiteX2" fmla="*/ 2099483 w 2150691"/>
              <a:gd name="connsiteY2" fmla="*/ 0 h 3818972"/>
              <a:gd name="connsiteX3" fmla="*/ 2150691 w 2150691"/>
              <a:gd name="connsiteY3" fmla="*/ 51208 h 3818972"/>
              <a:gd name="connsiteX4" fmla="*/ 2150691 w 2150691"/>
              <a:gd name="connsiteY4" fmla="*/ 3767764 h 3818972"/>
              <a:gd name="connsiteX5" fmla="*/ 2099483 w 2150691"/>
              <a:gd name="connsiteY5" fmla="*/ 3818972 h 3818972"/>
              <a:gd name="connsiteX6" fmla="*/ 51208 w 2150691"/>
              <a:gd name="connsiteY6" fmla="*/ 3818972 h 3818972"/>
              <a:gd name="connsiteX7" fmla="*/ 0 w 2150691"/>
              <a:gd name="connsiteY7" fmla="*/ 3767764 h 3818972"/>
              <a:gd name="connsiteX8" fmla="*/ 0 w 2150691"/>
              <a:gd name="connsiteY8" fmla="*/ 51208 h 3818972"/>
              <a:gd name="connsiteX0" fmla="*/ 0 w 2150691"/>
              <a:gd name="connsiteY0" fmla="*/ 59202 h 3826966"/>
              <a:gd name="connsiteX1" fmla="*/ 51208 w 2150691"/>
              <a:gd name="connsiteY1" fmla="*/ 7994 h 3826966"/>
              <a:gd name="connsiteX2" fmla="*/ 960623 w 2150691"/>
              <a:gd name="connsiteY2" fmla="*/ 0 h 3826966"/>
              <a:gd name="connsiteX3" fmla="*/ 2099483 w 2150691"/>
              <a:gd name="connsiteY3" fmla="*/ 7994 h 3826966"/>
              <a:gd name="connsiteX4" fmla="*/ 2150691 w 2150691"/>
              <a:gd name="connsiteY4" fmla="*/ 59202 h 3826966"/>
              <a:gd name="connsiteX5" fmla="*/ 2150691 w 2150691"/>
              <a:gd name="connsiteY5" fmla="*/ 3775758 h 3826966"/>
              <a:gd name="connsiteX6" fmla="*/ 2099483 w 2150691"/>
              <a:gd name="connsiteY6" fmla="*/ 3826966 h 3826966"/>
              <a:gd name="connsiteX7" fmla="*/ 51208 w 2150691"/>
              <a:gd name="connsiteY7" fmla="*/ 3826966 h 3826966"/>
              <a:gd name="connsiteX8" fmla="*/ 0 w 2150691"/>
              <a:gd name="connsiteY8" fmla="*/ 3775758 h 3826966"/>
              <a:gd name="connsiteX9" fmla="*/ 0 w 2150691"/>
              <a:gd name="connsiteY9" fmla="*/ 59202 h 3826966"/>
              <a:gd name="connsiteX0" fmla="*/ 0 w 2150691"/>
              <a:gd name="connsiteY0" fmla="*/ 51208 h 3818972"/>
              <a:gd name="connsiteX1" fmla="*/ 51208 w 2150691"/>
              <a:gd name="connsiteY1" fmla="*/ 0 h 3818972"/>
              <a:gd name="connsiteX2" fmla="*/ 1008248 w 2150691"/>
              <a:gd name="connsiteY2" fmla="*/ 639706 h 3818972"/>
              <a:gd name="connsiteX3" fmla="*/ 2099483 w 2150691"/>
              <a:gd name="connsiteY3" fmla="*/ 0 h 3818972"/>
              <a:gd name="connsiteX4" fmla="*/ 2150691 w 2150691"/>
              <a:gd name="connsiteY4" fmla="*/ 51208 h 3818972"/>
              <a:gd name="connsiteX5" fmla="*/ 2150691 w 2150691"/>
              <a:gd name="connsiteY5" fmla="*/ 3767764 h 3818972"/>
              <a:gd name="connsiteX6" fmla="*/ 2099483 w 2150691"/>
              <a:gd name="connsiteY6" fmla="*/ 3818972 h 3818972"/>
              <a:gd name="connsiteX7" fmla="*/ 51208 w 2150691"/>
              <a:gd name="connsiteY7" fmla="*/ 3818972 h 3818972"/>
              <a:gd name="connsiteX8" fmla="*/ 0 w 2150691"/>
              <a:gd name="connsiteY8" fmla="*/ 3767764 h 3818972"/>
              <a:gd name="connsiteX9" fmla="*/ 0 w 2150691"/>
              <a:gd name="connsiteY9" fmla="*/ 51208 h 3818972"/>
              <a:gd name="connsiteX0" fmla="*/ 0 w 2150691"/>
              <a:gd name="connsiteY0" fmla="*/ 51208 h 3818972"/>
              <a:gd name="connsiteX1" fmla="*/ 51208 w 2150691"/>
              <a:gd name="connsiteY1" fmla="*/ 0 h 3818972"/>
              <a:gd name="connsiteX2" fmla="*/ 1008248 w 2150691"/>
              <a:gd name="connsiteY2" fmla="*/ 449206 h 3818972"/>
              <a:gd name="connsiteX3" fmla="*/ 2099483 w 2150691"/>
              <a:gd name="connsiteY3" fmla="*/ 0 h 3818972"/>
              <a:gd name="connsiteX4" fmla="*/ 2150691 w 2150691"/>
              <a:gd name="connsiteY4" fmla="*/ 51208 h 3818972"/>
              <a:gd name="connsiteX5" fmla="*/ 2150691 w 2150691"/>
              <a:gd name="connsiteY5" fmla="*/ 3767764 h 3818972"/>
              <a:gd name="connsiteX6" fmla="*/ 2099483 w 2150691"/>
              <a:gd name="connsiteY6" fmla="*/ 3818972 h 3818972"/>
              <a:gd name="connsiteX7" fmla="*/ 51208 w 2150691"/>
              <a:gd name="connsiteY7" fmla="*/ 3818972 h 3818972"/>
              <a:gd name="connsiteX8" fmla="*/ 0 w 2150691"/>
              <a:gd name="connsiteY8" fmla="*/ 3767764 h 3818972"/>
              <a:gd name="connsiteX9" fmla="*/ 0 w 2150691"/>
              <a:gd name="connsiteY9" fmla="*/ 51208 h 3818972"/>
              <a:gd name="connsiteX0" fmla="*/ 0 w 2150691"/>
              <a:gd name="connsiteY0" fmla="*/ 51208 h 3818972"/>
              <a:gd name="connsiteX1" fmla="*/ 51208 w 2150691"/>
              <a:gd name="connsiteY1" fmla="*/ 0 h 3818972"/>
              <a:gd name="connsiteX2" fmla="*/ 579623 w 2150691"/>
              <a:gd name="connsiteY2" fmla="*/ 220606 h 3818972"/>
              <a:gd name="connsiteX3" fmla="*/ 1008248 w 2150691"/>
              <a:gd name="connsiteY3" fmla="*/ 449206 h 3818972"/>
              <a:gd name="connsiteX4" fmla="*/ 2099483 w 2150691"/>
              <a:gd name="connsiteY4" fmla="*/ 0 h 3818972"/>
              <a:gd name="connsiteX5" fmla="*/ 2150691 w 2150691"/>
              <a:gd name="connsiteY5" fmla="*/ 51208 h 3818972"/>
              <a:gd name="connsiteX6" fmla="*/ 2150691 w 2150691"/>
              <a:gd name="connsiteY6" fmla="*/ 3767764 h 3818972"/>
              <a:gd name="connsiteX7" fmla="*/ 2099483 w 2150691"/>
              <a:gd name="connsiteY7" fmla="*/ 3818972 h 3818972"/>
              <a:gd name="connsiteX8" fmla="*/ 51208 w 2150691"/>
              <a:gd name="connsiteY8" fmla="*/ 3818972 h 3818972"/>
              <a:gd name="connsiteX9" fmla="*/ 0 w 2150691"/>
              <a:gd name="connsiteY9" fmla="*/ 3767764 h 3818972"/>
              <a:gd name="connsiteX10" fmla="*/ 0 w 2150691"/>
              <a:gd name="connsiteY10" fmla="*/ 51208 h 3818972"/>
              <a:gd name="connsiteX0" fmla="*/ 0 w 2150691"/>
              <a:gd name="connsiteY0" fmla="*/ 51208 h 3818972"/>
              <a:gd name="connsiteX1" fmla="*/ 51208 w 2150691"/>
              <a:gd name="connsiteY1" fmla="*/ 0 h 3818972"/>
              <a:gd name="connsiteX2" fmla="*/ 579623 w 2150691"/>
              <a:gd name="connsiteY2" fmla="*/ 220606 h 3818972"/>
              <a:gd name="connsiteX3" fmla="*/ 1008248 w 2150691"/>
              <a:gd name="connsiteY3" fmla="*/ 449206 h 3818972"/>
              <a:gd name="connsiteX4" fmla="*/ 2099483 w 2150691"/>
              <a:gd name="connsiteY4" fmla="*/ 0 h 3818972"/>
              <a:gd name="connsiteX5" fmla="*/ 2150691 w 2150691"/>
              <a:gd name="connsiteY5" fmla="*/ 51208 h 3818972"/>
              <a:gd name="connsiteX6" fmla="*/ 2150691 w 2150691"/>
              <a:gd name="connsiteY6" fmla="*/ 3767764 h 3818972"/>
              <a:gd name="connsiteX7" fmla="*/ 2099483 w 2150691"/>
              <a:gd name="connsiteY7" fmla="*/ 3818972 h 3818972"/>
              <a:gd name="connsiteX8" fmla="*/ 51208 w 2150691"/>
              <a:gd name="connsiteY8" fmla="*/ 3818972 h 3818972"/>
              <a:gd name="connsiteX9" fmla="*/ 0 w 2150691"/>
              <a:gd name="connsiteY9" fmla="*/ 3767764 h 3818972"/>
              <a:gd name="connsiteX10" fmla="*/ 0 w 2150691"/>
              <a:gd name="connsiteY10" fmla="*/ 51208 h 3818972"/>
              <a:gd name="connsiteX0" fmla="*/ 0 w 2150691"/>
              <a:gd name="connsiteY0" fmla="*/ 59202 h 3826966"/>
              <a:gd name="connsiteX1" fmla="*/ 51208 w 2150691"/>
              <a:gd name="connsiteY1" fmla="*/ 7994 h 3826966"/>
              <a:gd name="connsiteX2" fmla="*/ 655823 w 2150691"/>
              <a:gd name="connsiteY2" fmla="*/ 0 h 3826966"/>
              <a:gd name="connsiteX3" fmla="*/ 1008248 w 2150691"/>
              <a:gd name="connsiteY3" fmla="*/ 457200 h 3826966"/>
              <a:gd name="connsiteX4" fmla="*/ 2099483 w 2150691"/>
              <a:gd name="connsiteY4" fmla="*/ 7994 h 3826966"/>
              <a:gd name="connsiteX5" fmla="*/ 2150691 w 2150691"/>
              <a:gd name="connsiteY5" fmla="*/ 59202 h 3826966"/>
              <a:gd name="connsiteX6" fmla="*/ 2150691 w 2150691"/>
              <a:gd name="connsiteY6" fmla="*/ 3775758 h 3826966"/>
              <a:gd name="connsiteX7" fmla="*/ 2099483 w 2150691"/>
              <a:gd name="connsiteY7" fmla="*/ 3826966 h 3826966"/>
              <a:gd name="connsiteX8" fmla="*/ 51208 w 2150691"/>
              <a:gd name="connsiteY8" fmla="*/ 3826966 h 3826966"/>
              <a:gd name="connsiteX9" fmla="*/ 0 w 2150691"/>
              <a:gd name="connsiteY9" fmla="*/ 3775758 h 3826966"/>
              <a:gd name="connsiteX10" fmla="*/ 0 w 2150691"/>
              <a:gd name="connsiteY10" fmla="*/ 59202 h 3826966"/>
              <a:gd name="connsiteX0" fmla="*/ 0 w 2150691"/>
              <a:gd name="connsiteY0" fmla="*/ 59202 h 3826966"/>
              <a:gd name="connsiteX1" fmla="*/ 51208 w 2150691"/>
              <a:gd name="connsiteY1" fmla="*/ 7994 h 3826966"/>
              <a:gd name="connsiteX2" fmla="*/ 655823 w 2150691"/>
              <a:gd name="connsiteY2" fmla="*/ 0 h 3826966"/>
              <a:gd name="connsiteX3" fmla="*/ 1008248 w 2150691"/>
              <a:gd name="connsiteY3" fmla="*/ 457200 h 3826966"/>
              <a:gd name="connsiteX4" fmla="*/ 1465448 w 2150691"/>
              <a:gd name="connsiteY4" fmla="*/ 257175 h 3826966"/>
              <a:gd name="connsiteX5" fmla="*/ 2099483 w 2150691"/>
              <a:gd name="connsiteY5" fmla="*/ 7994 h 3826966"/>
              <a:gd name="connsiteX6" fmla="*/ 2150691 w 2150691"/>
              <a:gd name="connsiteY6" fmla="*/ 59202 h 3826966"/>
              <a:gd name="connsiteX7" fmla="*/ 2150691 w 2150691"/>
              <a:gd name="connsiteY7" fmla="*/ 3775758 h 3826966"/>
              <a:gd name="connsiteX8" fmla="*/ 2099483 w 2150691"/>
              <a:gd name="connsiteY8" fmla="*/ 3826966 h 3826966"/>
              <a:gd name="connsiteX9" fmla="*/ 51208 w 2150691"/>
              <a:gd name="connsiteY9" fmla="*/ 3826966 h 3826966"/>
              <a:gd name="connsiteX10" fmla="*/ 0 w 2150691"/>
              <a:gd name="connsiteY10" fmla="*/ 3775758 h 3826966"/>
              <a:gd name="connsiteX11" fmla="*/ 0 w 2150691"/>
              <a:gd name="connsiteY11" fmla="*/ 59202 h 3826966"/>
              <a:gd name="connsiteX0" fmla="*/ 0 w 2150691"/>
              <a:gd name="connsiteY0" fmla="*/ 59202 h 3826966"/>
              <a:gd name="connsiteX1" fmla="*/ 51208 w 2150691"/>
              <a:gd name="connsiteY1" fmla="*/ 7994 h 3826966"/>
              <a:gd name="connsiteX2" fmla="*/ 655823 w 2150691"/>
              <a:gd name="connsiteY2" fmla="*/ 0 h 3826966"/>
              <a:gd name="connsiteX3" fmla="*/ 1008248 w 2150691"/>
              <a:gd name="connsiteY3" fmla="*/ 457200 h 3826966"/>
              <a:gd name="connsiteX4" fmla="*/ 1360673 w 2150691"/>
              <a:gd name="connsiteY4" fmla="*/ 19050 h 3826966"/>
              <a:gd name="connsiteX5" fmla="*/ 2099483 w 2150691"/>
              <a:gd name="connsiteY5" fmla="*/ 7994 h 3826966"/>
              <a:gd name="connsiteX6" fmla="*/ 2150691 w 2150691"/>
              <a:gd name="connsiteY6" fmla="*/ 59202 h 3826966"/>
              <a:gd name="connsiteX7" fmla="*/ 2150691 w 2150691"/>
              <a:gd name="connsiteY7" fmla="*/ 3775758 h 3826966"/>
              <a:gd name="connsiteX8" fmla="*/ 2099483 w 2150691"/>
              <a:gd name="connsiteY8" fmla="*/ 3826966 h 3826966"/>
              <a:gd name="connsiteX9" fmla="*/ 51208 w 2150691"/>
              <a:gd name="connsiteY9" fmla="*/ 3826966 h 3826966"/>
              <a:gd name="connsiteX10" fmla="*/ 0 w 2150691"/>
              <a:gd name="connsiteY10" fmla="*/ 3775758 h 3826966"/>
              <a:gd name="connsiteX11" fmla="*/ 0 w 2150691"/>
              <a:gd name="connsiteY11" fmla="*/ 59202 h 3826966"/>
              <a:gd name="connsiteX0" fmla="*/ 0 w 2150691"/>
              <a:gd name="connsiteY0" fmla="*/ 59202 h 3826966"/>
              <a:gd name="connsiteX1" fmla="*/ 51208 w 2150691"/>
              <a:gd name="connsiteY1" fmla="*/ 7994 h 3826966"/>
              <a:gd name="connsiteX2" fmla="*/ 655823 w 2150691"/>
              <a:gd name="connsiteY2" fmla="*/ 0 h 3826966"/>
              <a:gd name="connsiteX3" fmla="*/ 1008248 w 2150691"/>
              <a:gd name="connsiteY3" fmla="*/ 457200 h 3826966"/>
              <a:gd name="connsiteX4" fmla="*/ 1465448 w 2150691"/>
              <a:gd name="connsiteY4" fmla="*/ 9525 h 3826966"/>
              <a:gd name="connsiteX5" fmla="*/ 2099483 w 2150691"/>
              <a:gd name="connsiteY5" fmla="*/ 7994 h 3826966"/>
              <a:gd name="connsiteX6" fmla="*/ 2150691 w 2150691"/>
              <a:gd name="connsiteY6" fmla="*/ 59202 h 3826966"/>
              <a:gd name="connsiteX7" fmla="*/ 2150691 w 2150691"/>
              <a:gd name="connsiteY7" fmla="*/ 3775758 h 3826966"/>
              <a:gd name="connsiteX8" fmla="*/ 2099483 w 2150691"/>
              <a:gd name="connsiteY8" fmla="*/ 3826966 h 3826966"/>
              <a:gd name="connsiteX9" fmla="*/ 51208 w 2150691"/>
              <a:gd name="connsiteY9" fmla="*/ 3826966 h 3826966"/>
              <a:gd name="connsiteX10" fmla="*/ 0 w 2150691"/>
              <a:gd name="connsiteY10" fmla="*/ 3775758 h 3826966"/>
              <a:gd name="connsiteX11" fmla="*/ 0 w 2150691"/>
              <a:gd name="connsiteY11" fmla="*/ 59202 h 3826966"/>
              <a:gd name="connsiteX0" fmla="*/ 0 w 2150691"/>
              <a:gd name="connsiteY0" fmla="*/ 59202 h 3826966"/>
              <a:gd name="connsiteX1" fmla="*/ 51208 w 2150691"/>
              <a:gd name="connsiteY1" fmla="*/ 7994 h 3826966"/>
              <a:gd name="connsiteX2" fmla="*/ 655823 w 2150691"/>
              <a:gd name="connsiteY2" fmla="*/ 0 h 3826966"/>
              <a:gd name="connsiteX3" fmla="*/ 1065398 w 2150691"/>
              <a:gd name="connsiteY3" fmla="*/ 466725 h 3826966"/>
              <a:gd name="connsiteX4" fmla="*/ 1465448 w 2150691"/>
              <a:gd name="connsiteY4" fmla="*/ 9525 h 3826966"/>
              <a:gd name="connsiteX5" fmla="*/ 2099483 w 2150691"/>
              <a:gd name="connsiteY5" fmla="*/ 7994 h 3826966"/>
              <a:gd name="connsiteX6" fmla="*/ 2150691 w 2150691"/>
              <a:gd name="connsiteY6" fmla="*/ 59202 h 3826966"/>
              <a:gd name="connsiteX7" fmla="*/ 2150691 w 2150691"/>
              <a:gd name="connsiteY7" fmla="*/ 3775758 h 3826966"/>
              <a:gd name="connsiteX8" fmla="*/ 2099483 w 2150691"/>
              <a:gd name="connsiteY8" fmla="*/ 3826966 h 3826966"/>
              <a:gd name="connsiteX9" fmla="*/ 51208 w 2150691"/>
              <a:gd name="connsiteY9" fmla="*/ 3826966 h 3826966"/>
              <a:gd name="connsiteX10" fmla="*/ 0 w 2150691"/>
              <a:gd name="connsiteY10" fmla="*/ 3775758 h 3826966"/>
              <a:gd name="connsiteX11" fmla="*/ 0 w 2150691"/>
              <a:gd name="connsiteY11" fmla="*/ 59202 h 3826966"/>
              <a:gd name="connsiteX0" fmla="*/ 0 w 2150691"/>
              <a:gd name="connsiteY0" fmla="*/ 59202 h 3826966"/>
              <a:gd name="connsiteX1" fmla="*/ 51208 w 2150691"/>
              <a:gd name="connsiteY1" fmla="*/ 7994 h 3826966"/>
              <a:gd name="connsiteX2" fmla="*/ 712973 w 2150691"/>
              <a:gd name="connsiteY2" fmla="*/ 0 h 3826966"/>
              <a:gd name="connsiteX3" fmla="*/ 1065398 w 2150691"/>
              <a:gd name="connsiteY3" fmla="*/ 466725 h 3826966"/>
              <a:gd name="connsiteX4" fmla="*/ 1465448 w 2150691"/>
              <a:gd name="connsiteY4" fmla="*/ 9525 h 3826966"/>
              <a:gd name="connsiteX5" fmla="*/ 2099483 w 2150691"/>
              <a:gd name="connsiteY5" fmla="*/ 7994 h 3826966"/>
              <a:gd name="connsiteX6" fmla="*/ 2150691 w 2150691"/>
              <a:gd name="connsiteY6" fmla="*/ 59202 h 3826966"/>
              <a:gd name="connsiteX7" fmla="*/ 2150691 w 2150691"/>
              <a:gd name="connsiteY7" fmla="*/ 3775758 h 3826966"/>
              <a:gd name="connsiteX8" fmla="*/ 2099483 w 2150691"/>
              <a:gd name="connsiteY8" fmla="*/ 3826966 h 3826966"/>
              <a:gd name="connsiteX9" fmla="*/ 51208 w 2150691"/>
              <a:gd name="connsiteY9" fmla="*/ 3826966 h 3826966"/>
              <a:gd name="connsiteX10" fmla="*/ 0 w 2150691"/>
              <a:gd name="connsiteY10" fmla="*/ 3775758 h 3826966"/>
              <a:gd name="connsiteX11" fmla="*/ 0 w 2150691"/>
              <a:gd name="connsiteY11" fmla="*/ 59202 h 382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0691" h="3826966">
                <a:moveTo>
                  <a:pt x="0" y="59202"/>
                </a:moveTo>
                <a:cubicBezTo>
                  <a:pt x="0" y="30921"/>
                  <a:pt x="22927" y="7994"/>
                  <a:pt x="51208" y="7994"/>
                </a:cubicBezTo>
                <a:lnTo>
                  <a:pt x="712973" y="0"/>
                </a:lnTo>
                <a:lnTo>
                  <a:pt x="1065398" y="466725"/>
                </a:lnTo>
                <a:lnTo>
                  <a:pt x="1465448" y="9525"/>
                </a:lnTo>
                <a:lnTo>
                  <a:pt x="2099483" y="7994"/>
                </a:lnTo>
                <a:cubicBezTo>
                  <a:pt x="2127764" y="7994"/>
                  <a:pt x="2150691" y="30921"/>
                  <a:pt x="2150691" y="59202"/>
                </a:cubicBezTo>
                <a:lnTo>
                  <a:pt x="2150691" y="3775758"/>
                </a:lnTo>
                <a:cubicBezTo>
                  <a:pt x="2150691" y="3804039"/>
                  <a:pt x="2127764" y="3826966"/>
                  <a:pt x="2099483" y="3826966"/>
                </a:cubicBezTo>
                <a:lnTo>
                  <a:pt x="51208" y="3826966"/>
                </a:lnTo>
                <a:cubicBezTo>
                  <a:pt x="22927" y="3826966"/>
                  <a:pt x="0" y="3804039"/>
                  <a:pt x="0" y="3775758"/>
                </a:cubicBezTo>
                <a:lnTo>
                  <a:pt x="0" y="59202"/>
                </a:lnTo>
                <a:close/>
              </a:path>
            </a:pathLst>
          </a:cu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463920-1441-E639-4FD5-85EED4BBCF78}"/>
              </a:ext>
            </a:extLst>
          </p:cNvPr>
          <p:cNvSpPr txBox="1"/>
          <p:nvPr/>
        </p:nvSpPr>
        <p:spPr>
          <a:xfrm>
            <a:off x="689604" y="3254079"/>
            <a:ext cx="2150691" cy="2031325"/>
          </a:xfrm>
          <a:prstGeom prst="rect">
            <a:avLst/>
          </a:prstGeom>
          <a:noFill/>
        </p:spPr>
        <p:txBody>
          <a:bodyPr wrap="square" rtlCol="0">
            <a:spAutoFit/>
          </a:bodyPr>
          <a:lstStyle/>
          <a:p>
            <a:pPr algn="ctr"/>
            <a:r>
              <a:rPr lang="en-US" dirty="0">
                <a:solidFill>
                  <a:schemeClr val="bg1"/>
                </a:solidFill>
                <a:latin typeface="PT Sans" panose="020B0503020203020204" pitchFamily="34" charset="0"/>
              </a:rPr>
              <a:t>Expand to mobile games</a:t>
            </a:r>
          </a:p>
          <a:p>
            <a:pPr algn="ctr"/>
            <a:endParaRPr lang="en-US" dirty="0">
              <a:solidFill>
                <a:schemeClr val="bg1"/>
              </a:solidFill>
              <a:latin typeface="PT Sans" panose="020B0503020203020204" pitchFamily="34" charset="0"/>
            </a:endParaRPr>
          </a:p>
          <a:p>
            <a:pPr algn="ctr"/>
            <a:r>
              <a:rPr lang="en-US" dirty="0">
                <a:solidFill>
                  <a:schemeClr val="bg1"/>
                </a:solidFill>
                <a:latin typeface="PT Sans" panose="020B0503020203020204" pitchFamily="34" charset="0"/>
              </a:rPr>
              <a:t>Market growth</a:t>
            </a:r>
          </a:p>
          <a:p>
            <a:pPr algn="ctr"/>
            <a:endParaRPr lang="en-US" dirty="0">
              <a:solidFill>
                <a:schemeClr val="bg1"/>
              </a:solidFill>
              <a:latin typeface="PT Sans" panose="020B0503020203020204" pitchFamily="34" charset="0"/>
            </a:endParaRPr>
          </a:p>
          <a:p>
            <a:pPr algn="ctr"/>
            <a:r>
              <a:rPr lang="en-US" dirty="0">
                <a:solidFill>
                  <a:schemeClr val="bg1"/>
                </a:solidFill>
                <a:latin typeface="PT Sans" panose="020B0503020203020204" pitchFamily="34" charset="0"/>
              </a:rPr>
              <a:t>Unreached potential</a:t>
            </a:r>
          </a:p>
        </p:txBody>
      </p:sp>
    </p:spTree>
    <p:extLst>
      <p:ext uri="{BB962C8B-B14F-4D97-AF65-F5344CB8AC3E}">
        <p14:creationId xmlns:p14="http://schemas.microsoft.com/office/powerpoint/2010/main" val="3003542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1F4D"/>
        </a:solidFill>
        <a:effectLst/>
      </p:bgPr>
    </p:bg>
    <p:spTree>
      <p:nvGrpSpPr>
        <p:cNvPr id="1" name=""/>
        <p:cNvGrpSpPr/>
        <p:nvPr/>
      </p:nvGrpSpPr>
      <p:grpSpPr>
        <a:xfrm>
          <a:off x="0" y="0"/>
          <a:ext cx="0" cy="0"/>
          <a:chOff x="0" y="0"/>
          <a:chExt cx="0" cy="0"/>
        </a:xfrm>
      </p:grpSpPr>
      <p:grpSp>
        <p:nvGrpSpPr>
          <p:cNvPr id="1029" name="Group 1028">
            <a:extLst>
              <a:ext uri="{FF2B5EF4-FFF2-40B4-BE49-F238E27FC236}">
                <a16:creationId xmlns:a16="http://schemas.microsoft.com/office/drawing/2014/main" id="{E3AD59A9-3643-4051-27FB-F857BAD82537}"/>
              </a:ext>
            </a:extLst>
          </p:cNvPr>
          <p:cNvGrpSpPr/>
          <p:nvPr/>
        </p:nvGrpSpPr>
        <p:grpSpPr>
          <a:xfrm>
            <a:off x="11320006" y="2168933"/>
            <a:ext cx="9095678" cy="4885604"/>
            <a:chOff x="1548161" y="1550536"/>
            <a:chExt cx="9095678" cy="4885604"/>
          </a:xfrm>
        </p:grpSpPr>
        <p:grpSp>
          <p:nvGrpSpPr>
            <p:cNvPr id="1030" name="Group 1029">
              <a:extLst>
                <a:ext uri="{FF2B5EF4-FFF2-40B4-BE49-F238E27FC236}">
                  <a16:creationId xmlns:a16="http://schemas.microsoft.com/office/drawing/2014/main" id="{7DC8AE83-E63A-5156-874E-A4AAF3BFECC5}"/>
                </a:ext>
              </a:extLst>
            </p:cNvPr>
            <p:cNvGrpSpPr/>
            <p:nvPr/>
          </p:nvGrpSpPr>
          <p:grpSpPr>
            <a:xfrm>
              <a:off x="1548161" y="1550536"/>
              <a:ext cx="9095678" cy="4885604"/>
              <a:chOff x="1548161" y="1550536"/>
              <a:chExt cx="9095678" cy="4885604"/>
            </a:xfrm>
          </p:grpSpPr>
          <p:sp>
            <p:nvSpPr>
              <p:cNvPr id="1036" name="Rectangle: Rounded Corners 1035">
                <a:extLst>
                  <a:ext uri="{FF2B5EF4-FFF2-40B4-BE49-F238E27FC236}">
                    <a16:creationId xmlns:a16="http://schemas.microsoft.com/office/drawing/2014/main" id="{B9153B1D-6529-0AC0-2325-3503808629F5}"/>
                  </a:ext>
                </a:extLst>
              </p:cNvPr>
              <p:cNvSpPr/>
              <p:nvPr/>
            </p:nvSpPr>
            <p:spPr>
              <a:xfrm>
                <a:off x="1548161" y="1550536"/>
                <a:ext cx="9095678" cy="4885604"/>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3B2D458C-2E0E-A2CB-1E62-493A210612CF}"/>
                  </a:ext>
                </a:extLst>
              </p:cNvPr>
              <p:cNvSpPr txBox="1"/>
              <p:nvPr/>
            </p:nvSpPr>
            <p:spPr>
              <a:xfrm>
                <a:off x="3459962" y="1672499"/>
                <a:ext cx="7132272" cy="923330"/>
              </a:xfrm>
              <a:prstGeom prst="rect">
                <a:avLst/>
              </a:prstGeom>
              <a:noFill/>
            </p:spPr>
            <p:txBody>
              <a:bodyPr wrap="square" rtlCol="0">
                <a:spAutoFit/>
              </a:bodyPr>
              <a:lstStyle/>
              <a:p>
                <a:r>
                  <a:rPr lang="en-US" dirty="0">
                    <a:solidFill>
                      <a:schemeClr val="bg1"/>
                    </a:solidFill>
                  </a:rPr>
                  <a:t>A 2023 released turn based </a:t>
                </a:r>
                <a:r>
                  <a:rPr lang="en-US" dirty="0" err="1">
                    <a:solidFill>
                      <a:schemeClr val="bg1"/>
                    </a:solidFill>
                  </a:rPr>
                  <a:t>gacha</a:t>
                </a:r>
                <a:r>
                  <a:rPr lang="en-US" dirty="0">
                    <a:solidFill>
                      <a:schemeClr val="bg1"/>
                    </a:solidFill>
                  </a:rPr>
                  <a:t> game from the South Korean Developers, Project Moon. The game is slowly becoming known for its captivating story and characters.</a:t>
                </a:r>
              </a:p>
            </p:txBody>
          </p:sp>
          <p:grpSp>
            <p:nvGrpSpPr>
              <p:cNvPr id="1038" name="Group 1037">
                <a:extLst>
                  <a:ext uri="{FF2B5EF4-FFF2-40B4-BE49-F238E27FC236}">
                    <a16:creationId xmlns:a16="http://schemas.microsoft.com/office/drawing/2014/main" id="{E6AD4DF7-64A8-390D-E10E-EFAD682F4F90}"/>
                  </a:ext>
                </a:extLst>
              </p:cNvPr>
              <p:cNvGrpSpPr/>
              <p:nvPr/>
            </p:nvGrpSpPr>
            <p:grpSpPr>
              <a:xfrm>
                <a:off x="1668798" y="3343408"/>
                <a:ext cx="2851950" cy="2924017"/>
                <a:chOff x="1853400" y="3343408"/>
                <a:chExt cx="2851950" cy="2924017"/>
              </a:xfrm>
            </p:grpSpPr>
            <p:sp>
              <p:nvSpPr>
                <p:cNvPr id="1046" name="Rectangle: Rounded Corners 1045">
                  <a:extLst>
                    <a:ext uri="{FF2B5EF4-FFF2-40B4-BE49-F238E27FC236}">
                      <a16:creationId xmlns:a16="http://schemas.microsoft.com/office/drawing/2014/main" id="{1F15E85F-FE3E-B7EE-1992-B3BA72E0303F}"/>
                    </a:ext>
                  </a:extLst>
                </p:cNvPr>
                <p:cNvSpPr/>
                <p:nvPr/>
              </p:nvSpPr>
              <p:spPr>
                <a:xfrm>
                  <a:off x="1853400"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387ACFAC-6849-D530-31AB-DDCCF37AE2F7}"/>
                    </a:ext>
                  </a:extLst>
                </p:cNvPr>
                <p:cNvSpPr txBox="1"/>
                <p:nvPr/>
              </p:nvSpPr>
              <p:spPr>
                <a:xfrm>
                  <a:off x="2219325" y="3429000"/>
                  <a:ext cx="2400300" cy="369332"/>
                </a:xfrm>
                <a:prstGeom prst="rect">
                  <a:avLst/>
                </a:prstGeom>
                <a:noFill/>
              </p:spPr>
              <p:txBody>
                <a:bodyPr wrap="square" rtlCol="0">
                  <a:spAutoFit/>
                </a:bodyPr>
                <a:lstStyle/>
                <a:p>
                  <a:r>
                    <a:rPr lang="en-US" dirty="0">
                      <a:solidFill>
                        <a:schemeClr val="bg1"/>
                      </a:solidFill>
                    </a:rPr>
                    <a:t>Player base</a:t>
                  </a:r>
                </a:p>
              </p:txBody>
            </p:sp>
            <p:sp>
              <p:nvSpPr>
                <p:cNvPr id="1048" name="TextBox 1047">
                  <a:extLst>
                    <a:ext uri="{FF2B5EF4-FFF2-40B4-BE49-F238E27FC236}">
                      <a16:creationId xmlns:a16="http://schemas.microsoft.com/office/drawing/2014/main" id="{481DBA74-7A0C-4D96-70C3-DAE150A1C079}"/>
                    </a:ext>
                  </a:extLst>
                </p:cNvPr>
                <p:cNvSpPr txBox="1"/>
                <p:nvPr/>
              </p:nvSpPr>
              <p:spPr>
                <a:xfrm>
                  <a:off x="2219325" y="4858063"/>
                  <a:ext cx="2400300" cy="369332"/>
                </a:xfrm>
                <a:prstGeom prst="rect">
                  <a:avLst/>
                </a:prstGeom>
                <a:noFill/>
              </p:spPr>
              <p:txBody>
                <a:bodyPr wrap="square" rtlCol="0">
                  <a:spAutoFit/>
                </a:bodyPr>
                <a:lstStyle/>
                <a:p>
                  <a:r>
                    <a:rPr lang="en-US" dirty="0">
                      <a:solidFill>
                        <a:schemeClr val="bg1"/>
                      </a:solidFill>
                    </a:rPr>
                    <a:t>Motivation</a:t>
                  </a:r>
                </a:p>
              </p:txBody>
            </p:sp>
            <p:pic>
              <p:nvPicPr>
                <p:cNvPr id="1049" name="Graphic 1048" descr="User with solid fill">
                  <a:extLst>
                    <a:ext uri="{FF2B5EF4-FFF2-40B4-BE49-F238E27FC236}">
                      <a16:creationId xmlns:a16="http://schemas.microsoft.com/office/drawing/2014/main" id="{6B43D937-325A-3287-162E-124FB34993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4781" y="3429000"/>
                  <a:ext cx="314544" cy="314544"/>
                </a:xfrm>
                <a:prstGeom prst="rect">
                  <a:avLst/>
                </a:prstGeom>
              </p:spPr>
            </p:pic>
            <p:pic>
              <p:nvPicPr>
                <p:cNvPr id="1050" name="Graphic 1049" descr="Rewind with solid fill">
                  <a:extLst>
                    <a:ext uri="{FF2B5EF4-FFF2-40B4-BE49-F238E27FC236}">
                      <a16:creationId xmlns:a16="http://schemas.microsoft.com/office/drawing/2014/main" id="{1CA461C1-47C0-7B6F-4EAB-776AF1C323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904781" y="4858063"/>
                  <a:ext cx="323850" cy="323850"/>
                </a:xfrm>
                <a:prstGeom prst="rect">
                  <a:avLst/>
                </a:prstGeom>
              </p:spPr>
            </p:pic>
          </p:grpSp>
          <p:sp>
            <p:nvSpPr>
              <p:cNvPr id="1039" name="Rectangle: Rounded Corners 1038">
                <a:extLst>
                  <a:ext uri="{FF2B5EF4-FFF2-40B4-BE49-F238E27FC236}">
                    <a16:creationId xmlns:a16="http://schemas.microsoft.com/office/drawing/2014/main" id="{305B2BBF-4E82-2DB8-6C03-59C5CDE5831D}"/>
                  </a:ext>
                </a:extLst>
              </p:cNvPr>
              <p:cNvSpPr/>
              <p:nvPr/>
            </p:nvSpPr>
            <p:spPr>
              <a:xfrm>
                <a:off x="4655402" y="3329865"/>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2" descr="Logo for Limbus Company by MrTumnus">
                <a:extLst>
                  <a:ext uri="{FF2B5EF4-FFF2-40B4-BE49-F238E27FC236}">
                    <a16:creationId xmlns:a16="http://schemas.microsoft.com/office/drawing/2014/main" id="{66400CFA-536C-D798-A768-7C9A48E448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0179" y="1706988"/>
                <a:ext cx="1688179" cy="938830"/>
              </a:xfrm>
              <a:prstGeom prst="rect">
                <a:avLst/>
              </a:prstGeom>
              <a:noFill/>
              <a:extLst>
                <a:ext uri="{909E8E84-426E-40DD-AFC4-6F175D3DCCD1}">
                  <a14:hiddenFill xmlns:a14="http://schemas.microsoft.com/office/drawing/2010/main">
                    <a:solidFill>
                      <a:srgbClr val="FFFFFF"/>
                    </a:solidFill>
                  </a14:hiddenFill>
                </a:ext>
              </a:extLst>
            </p:spPr>
          </p:pic>
          <p:sp>
            <p:nvSpPr>
              <p:cNvPr id="1041" name="TextBox 1040">
                <a:extLst>
                  <a:ext uri="{FF2B5EF4-FFF2-40B4-BE49-F238E27FC236}">
                    <a16:creationId xmlns:a16="http://schemas.microsoft.com/office/drawing/2014/main" id="{0F218CF8-DBC8-5A42-E08A-932B7F31C547}"/>
                  </a:ext>
                </a:extLst>
              </p:cNvPr>
              <p:cNvSpPr txBox="1"/>
              <p:nvPr/>
            </p:nvSpPr>
            <p:spPr>
              <a:xfrm>
                <a:off x="5176553" y="3374213"/>
                <a:ext cx="2400300" cy="369332"/>
              </a:xfrm>
              <a:prstGeom prst="rect">
                <a:avLst/>
              </a:prstGeom>
              <a:noFill/>
            </p:spPr>
            <p:txBody>
              <a:bodyPr wrap="square" rtlCol="0">
                <a:spAutoFit/>
              </a:bodyPr>
              <a:lstStyle/>
              <a:p>
                <a:r>
                  <a:rPr lang="en-US" dirty="0">
                    <a:solidFill>
                      <a:schemeClr val="bg1"/>
                    </a:solidFill>
                  </a:rPr>
                  <a:t>Community</a:t>
                </a:r>
              </a:p>
            </p:txBody>
          </p:sp>
          <p:sp>
            <p:nvSpPr>
              <p:cNvPr id="1042" name="TextBox 1041">
                <a:extLst>
                  <a:ext uri="{FF2B5EF4-FFF2-40B4-BE49-F238E27FC236}">
                    <a16:creationId xmlns:a16="http://schemas.microsoft.com/office/drawing/2014/main" id="{AFA5525D-860D-22DE-E4A0-F2E4E30F1996}"/>
                  </a:ext>
                </a:extLst>
              </p:cNvPr>
              <p:cNvSpPr txBox="1"/>
              <p:nvPr/>
            </p:nvSpPr>
            <p:spPr>
              <a:xfrm>
                <a:off x="5093540" y="4858064"/>
                <a:ext cx="2400300" cy="369332"/>
              </a:xfrm>
              <a:prstGeom prst="rect">
                <a:avLst/>
              </a:prstGeom>
              <a:noFill/>
            </p:spPr>
            <p:txBody>
              <a:bodyPr wrap="square" rtlCol="0">
                <a:spAutoFit/>
              </a:bodyPr>
              <a:lstStyle/>
              <a:p>
                <a:r>
                  <a:rPr lang="en-US" dirty="0">
                    <a:solidFill>
                      <a:schemeClr val="bg1"/>
                    </a:solidFill>
                  </a:rPr>
                  <a:t>Resources</a:t>
                </a:r>
              </a:p>
            </p:txBody>
          </p:sp>
          <p:pic>
            <p:nvPicPr>
              <p:cNvPr id="1043" name="Graphic 1042" descr="Users with solid fill">
                <a:extLst>
                  <a:ext uri="{FF2B5EF4-FFF2-40B4-BE49-F238E27FC236}">
                    <a16:creationId xmlns:a16="http://schemas.microsoft.com/office/drawing/2014/main" id="{C9C9B793-B33B-9CA3-1FA7-41CCAA74D7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9171" y="3329865"/>
                <a:ext cx="426115" cy="426115"/>
              </a:xfrm>
              <a:prstGeom prst="rect">
                <a:avLst/>
              </a:prstGeom>
            </p:spPr>
          </p:pic>
          <p:pic>
            <p:nvPicPr>
              <p:cNvPr id="1044" name="Graphic 1043" descr="Information with solid fill">
                <a:extLst>
                  <a:ext uri="{FF2B5EF4-FFF2-40B4-BE49-F238E27FC236}">
                    <a16:creationId xmlns:a16="http://schemas.microsoft.com/office/drawing/2014/main" id="{D31714A3-5F5F-B538-8EFB-ED8006124F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0344" y="4889157"/>
                <a:ext cx="307145" cy="307145"/>
              </a:xfrm>
              <a:prstGeom prst="rect">
                <a:avLst/>
              </a:prstGeom>
            </p:spPr>
          </p:pic>
          <p:pic>
            <p:nvPicPr>
              <p:cNvPr id="1045" name="Picture 4" descr="Limbus Company on Steam">
                <a:extLst>
                  <a:ext uri="{FF2B5EF4-FFF2-40B4-BE49-F238E27FC236}">
                    <a16:creationId xmlns:a16="http://schemas.microsoft.com/office/drawing/2014/main" id="{086755DF-F966-D935-C263-1FA4D51063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66" r="26383"/>
              <a:stretch/>
            </p:blipFill>
            <p:spPr bwMode="auto">
              <a:xfrm>
                <a:off x="7662294" y="3365512"/>
                <a:ext cx="2808829" cy="2879808"/>
              </a:xfrm>
              <a:prstGeom prst="roundRect">
                <a:avLst>
                  <a:gd name="adj" fmla="val 2640"/>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sp>
          <p:nvSpPr>
            <p:cNvPr id="1031" name="TextBox 1030">
              <a:extLst>
                <a:ext uri="{FF2B5EF4-FFF2-40B4-BE49-F238E27FC236}">
                  <a16:creationId xmlns:a16="http://schemas.microsoft.com/office/drawing/2014/main" id="{612A04BA-27FD-238B-A552-2F0EE156B063}"/>
                </a:ext>
              </a:extLst>
            </p:cNvPr>
            <p:cNvSpPr txBox="1"/>
            <p:nvPr/>
          </p:nvSpPr>
          <p:spPr>
            <a:xfrm>
              <a:off x="4784084" y="5188555"/>
              <a:ext cx="240030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reddit</a:t>
              </a:r>
            </a:p>
            <a:p>
              <a:pPr marL="285750" indent="-285750">
                <a:buFont typeface="Arial" panose="020B0604020202020204" pitchFamily="34" charset="0"/>
                <a:buChar char="•"/>
              </a:pPr>
              <a:r>
                <a:rPr lang="en-US" dirty="0" err="1">
                  <a:solidFill>
                    <a:schemeClr val="bg1"/>
                  </a:solidFill>
                </a:rPr>
                <a:t>youtube</a:t>
              </a:r>
              <a:endParaRPr lang="en-US" dirty="0">
                <a:solidFill>
                  <a:schemeClr val="bg1"/>
                </a:solidFill>
              </a:endParaRPr>
            </a:p>
          </p:txBody>
        </p:sp>
        <p:sp>
          <p:nvSpPr>
            <p:cNvPr id="1033" name="TextBox 1032">
              <a:extLst>
                <a:ext uri="{FF2B5EF4-FFF2-40B4-BE49-F238E27FC236}">
                  <a16:creationId xmlns:a16="http://schemas.microsoft.com/office/drawing/2014/main" id="{B294D77A-9B84-2601-1BD7-F7D19559E6B8}"/>
                </a:ext>
              </a:extLst>
            </p:cNvPr>
            <p:cNvSpPr txBox="1"/>
            <p:nvPr/>
          </p:nvSpPr>
          <p:spPr>
            <a:xfrm>
              <a:off x="1720179" y="375539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mellow</a:t>
              </a:r>
            </a:p>
            <a:p>
              <a:pPr marL="285750" indent="-285750">
                <a:buFont typeface="Arial" panose="020B0604020202020204" pitchFamily="34" charset="0"/>
                <a:buChar char="•"/>
              </a:pPr>
              <a:r>
                <a:rPr lang="en-US" dirty="0">
                  <a:solidFill>
                    <a:schemeClr val="bg1"/>
                  </a:solidFill>
                </a:rPr>
                <a:t>story-intrigued</a:t>
              </a:r>
            </a:p>
            <a:p>
              <a:pPr marL="285750" indent="-285750">
                <a:buFont typeface="Arial" panose="020B0604020202020204" pitchFamily="34" charset="0"/>
                <a:buChar char="•"/>
              </a:pPr>
              <a:endParaRPr lang="en-US" dirty="0">
                <a:solidFill>
                  <a:schemeClr val="bg1"/>
                </a:solidFill>
              </a:endParaRPr>
            </a:p>
          </p:txBody>
        </p:sp>
        <p:sp>
          <p:nvSpPr>
            <p:cNvPr id="1034" name="TextBox 1033">
              <a:extLst>
                <a:ext uri="{FF2B5EF4-FFF2-40B4-BE49-F238E27FC236}">
                  <a16:creationId xmlns:a16="http://schemas.microsoft.com/office/drawing/2014/main" id="{691CF833-20C7-FEEA-0F2B-A7D9E634B8BE}"/>
                </a:ext>
              </a:extLst>
            </p:cNvPr>
            <p:cNvSpPr txBox="1"/>
            <p:nvPr/>
          </p:nvSpPr>
          <p:spPr>
            <a:xfrm>
              <a:off x="1757938" y="518938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characters</a:t>
              </a:r>
            </a:p>
            <a:p>
              <a:pPr marL="285750" indent="-285750">
                <a:buFont typeface="Arial" panose="020B0604020202020204" pitchFamily="34" charset="0"/>
                <a:buChar char="•"/>
              </a:pPr>
              <a:r>
                <a:rPr lang="en-US" dirty="0">
                  <a:solidFill>
                    <a:schemeClr val="bg1"/>
                  </a:solidFill>
                </a:rPr>
                <a:t>finishing the stage</a:t>
              </a:r>
            </a:p>
            <a:p>
              <a:pPr marL="285750" indent="-285750">
                <a:buFont typeface="Arial" panose="020B0604020202020204" pitchFamily="34" charset="0"/>
                <a:buChar char="•"/>
              </a:pPr>
              <a:r>
                <a:rPr lang="en-US" dirty="0">
                  <a:solidFill>
                    <a:schemeClr val="bg1"/>
                  </a:solidFill>
                </a:rPr>
                <a:t>progressing story</a:t>
              </a:r>
            </a:p>
          </p:txBody>
        </p:sp>
        <p:sp>
          <p:nvSpPr>
            <p:cNvPr id="1035" name="TextBox 1034">
              <a:extLst>
                <a:ext uri="{FF2B5EF4-FFF2-40B4-BE49-F238E27FC236}">
                  <a16:creationId xmlns:a16="http://schemas.microsoft.com/office/drawing/2014/main" id="{1F0EFE29-823F-4758-CAEA-AFBAB6DB517C}"/>
                </a:ext>
              </a:extLst>
            </p:cNvPr>
            <p:cNvSpPr txBox="1"/>
            <p:nvPr/>
          </p:nvSpPr>
          <p:spPr>
            <a:xfrm>
              <a:off x="4800947" y="3772869"/>
              <a:ext cx="278427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mainly casual</a:t>
              </a:r>
            </a:p>
            <a:p>
              <a:pPr marL="285750" indent="-285750">
                <a:buFont typeface="Arial" panose="020B0604020202020204" pitchFamily="34" charset="0"/>
                <a:buChar char="•"/>
              </a:pPr>
              <a:r>
                <a:rPr lang="en-US" dirty="0">
                  <a:solidFill>
                    <a:schemeClr val="bg1"/>
                  </a:solidFill>
                </a:rPr>
                <a:t>no competitive scene</a:t>
              </a:r>
            </a:p>
            <a:p>
              <a:pPr marL="285750" indent="-285750">
                <a:buFont typeface="Arial" panose="020B0604020202020204" pitchFamily="34" charset="0"/>
                <a:buChar char="•"/>
              </a:pPr>
              <a:endParaRPr lang="en-US" dirty="0">
                <a:solidFill>
                  <a:schemeClr val="bg1"/>
                </a:solidFill>
              </a:endParaRPr>
            </a:p>
          </p:txBody>
        </p:sp>
      </p:grpSp>
      <p:grpSp>
        <p:nvGrpSpPr>
          <p:cNvPr id="1072" name="Group 1071">
            <a:extLst>
              <a:ext uri="{FF2B5EF4-FFF2-40B4-BE49-F238E27FC236}">
                <a16:creationId xmlns:a16="http://schemas.microsoft.com/office/drawing/2014/main" id="{58333236-16E3-FF19-7545-69DE78CEABC0}"/>
              </a:ext>
            </a:extLst>
          </p:cNvPr>
          <p:cNvGrpSpPr/>
          <p:nvPr/>
        </p:nvGrpSpPr>
        <p:grpSpPr>
          <a:xfrm>
            <a:off x="13796712" y="2173418"/>
            <a:ext cx="9095678" cy="4885604"/>
            <a:chOff x="1548161" y="1557278"/>
            <a:chExt cx="9095678" cy="4885604"/>
          </a:xfrm>
        </p:grpSpPr>
        <p:grpSp>
          <p:nvGrpSpPr>
            <p:cNvPr id="1073" name="Group 1072">
              <a:extLst>
                <a:ext uri="{FF2B5EF4-FFF2-40B4-BE49-F238E27FC236}">
                  <a16:creationId xmlns:a16="http://schemas.microsoft.com/office/drawing/2014/main" id="{3E6C1617-2C4F-9F93-961E-7085DA5B0C65}"/>
                </a:ext>
              </a:extLst>
            </p:cNvPr>
            <p:cNvGrpSpPr/>
            <p:nvPr/>
          </p:nvGrpSpPr>
          <p:grpSpPr>
            <a:xfrm>
              <a:off x="1548161" y="1557278"/>
              <a:ext cx="9095678" cy="4885604"/>
              <a:chOff x="1548161" y="1557278"/>
              <a:chExt cx="9095678" cy="4885604"/>
            </a:xfrm>
          </p:grpSpPr>
          <p:sp>
            <p:nvSpPr>
              <p:cNvPr id="1078" name="Rectangle: Rounded Corners 1077">
                <a:extLst>
                  <a:ext uri="{FF2B5EF4-FFF2-40B4-BE49-F238E27FC236}">
                    <a16:creationId xmlns:a16="http://schemas.microsoft.com/office/drawing/2014/main" id="{13173F9C-C594-FBCC-F892-FD9274AD99B5}"/>
                  </a:ext>
                </a:extLst>
              </p:cNvPr>
              <p:cNvSpPr/>
              <p:nvPr/>
            </p:nvSpPr>
            <p:spPr>
              <a:xfrm>
                <a:off x="1548161" y="1557278"/>
                <a:ext cx="9095678" cy="4885604"/>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9" name="Group 1078">
                <a:extLst>
                  <a:ext uri="{FF2B5EF4-FFF2-40B4-BE49-F238E27FC236}">
                    <a16:creationId xmlns:a16="http://schemas.microsoft.com/office/drawing/2014/main" id="{CC89A7BD-22BD-FC9C-3AC4-C37F6E56BEF0}"/>
                  </a:ext>
                </a:extLst>
              </p:cNvPr>
              <p:cNvGrpSpPr/>
              <p:nvPr/>
            </p:nvGrpSpPr>
            <p:grpSpPr>
              <a:xfrm>
                <a:off x="1668798" y="1623090"/>
                <a:ext cx="8854404" cy="4644335"/>
                <a:chOff x="1668798" y="1623090"/>
                <a:chExt cx="8854404" cy="4644335"/>
              </a:xfrm>
            </p:grpSpPr>
            <p:sp>
              <p:nvSpPr>
                <p:cNvPr id="1080" name="TextBox 1079">
                  <a:extLst>
                    <a:ext uri="{FF2B5EF4-FFF2-40B4-BE49-F238E27FC236}">
                      <a16:creationId xmlns:a16="http://schemas.microsoft.com/office/drawing/2014/main" id="{D2A83906-BA5B-BB29-AA7B-FE9819B3FE6F}"/>
                    </a:ext>
                  </a:extLst>
                </p:cNvPr>
                <p:cNvSpPr txBox="1"/>
                <p:nvPr/>
              </p:nvSpPr>
              <p:spPr>
                <a:xfrm>
                  <a:off x="4331562" y="1623090"/>
                  <a:ext cx="6191640" cy="923330"/>
                </a:xfrm>
                <a:prstGeom prst="rect">
                  <a:avLst/>
                </a:prstGeom>
                <a:noFill/>
              </p:spPr>
              <p:txBody>
                <a:bodyPr wrap="square" rtlCol="0">
                  <a:spAutoFit/>
                </a:bodyPr>
                <a:lstStyle/>
                <a:p>
                  <a:r>
                    <a:rPr lang="en-US" dirty="0">
                      <a:solidFill>
                        <a:schemeClr val="bg1"/>
                      </a:solidFill>
                    </a:rPr>
                    <a:t>A popular tower-defense game, heavily based on mobile. This game has become a recognized name with a vibrant community since its 2017 release.</a:t>
                  </a:r>
                </a:p>
              </p:txBody>
            </p:sp>
            <p:sp>
              <p:nvSpPr>
                <p:cNvPr id="1081" name="Rectangle: Rounded Corners 1080">
                  <a:extLst>
                    <a:ext uri="{FF2B5EF4-FFF2-40B4-BE49-F238E27FC236}">
                      <a16:creationId xmlns:a16="http://schemas.microsoft.com/office/drawing/2014/main" id="{90221474-B55A-EE08-3D48-6DEA08641850}"/>
                    </a:ext>
                  </a:extLst>
                </p:cNvPr>
                <p:cNvSpPr/>
                <p:nvPr/>
              </p:nvSpPr>
              <p:spPr>
                <a:xfrm>
                  <a:off x="1668798"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TextBox 1081">
                  <a:extLst>
                    <a:ext uri="{FF2B5EF4-FFF2-40B4-BE49-F238E27FC236}">
                      <a16:creationId xmlns:a16="http://schemas.microsoft.com/office/drawing/2014/main" id="{45F195F0-1D5A-A0B5-6B77-0902A684A5F4}"/>
                    </a:ext>
                  </a:extLst>
                </p:cNvPr>
                <p:cNvSpPr txBox="1"/>
                <p:nvPr/>
              </p:nvSpPr>
              <p:spPr>
                <a:xfrm>
                  <a:off x="2034723" y="3429000"/>
                  <a:ext cx="2400300" cy="369332"/>
                </a:xfrm>
                <a:prstGeom prst="rect">
                  <a:avLst/>
                </a:prstGeom>
                <a:noFill/>
              </p:spPr>
              <p:txBody>
                <a:bodyPr wrap="square" rtlCol="0">
                  <a:spAutoFit/>
                </a:bodyPr>
                <a:lstStyle/>
                <a:p>
                  <a:r>
                    <a:rPr lang="en-US" dirty="0">
                      <a:solidFill>
                        <a:schemeClr val="bg1"/>
                      </a:solidFill>
                    </a:rPr>
                    <a:t>Player base</a:t>
                  </a:r>
                </a:p>
              </p:txBody>
            </p:sp>
            <p:sp>
              <p:nvSpPr>
                <p:cNvPr id="1083" name="TextBox 1082">
                  <a:extLst>
                    <a:ext uri="{FF2B5EF4-FFF2-40B4-BE49-F238E27FC236}">
                      <a16:creationId xmlns:a16="http://schemas.microsoft.com/office/drawing/2014/main" id="{6E27DFFC-A4CD-73A9-A63C-BFAE0768D087}"/>
                    </a:ext>
                  </a:extLst>
                </p:cNvPr>
                <p:cNvSpPr txBox="1"/>
                <p:nvPr/>
              </p:nvSpPr>
              <p:spPr>
                <a:xfrm>
                  <a:off x="2034723" y="4858063"/>
                  <a:ext cx="2400300" cy="369332"/>
                </a:xfrm>
                <a:prstGeom prst="rect">
                  <a:avLst/>
                </a:prstGeom>
                <a:noFill/>
              </p:spPr>
              <p:txBody>
                <a:bodyPr wrap="square" rtlCol="0">
                  <a:spAutoFit/>
                </a:bodyPr>
                <a:lstStyle/>
                <a:p>
                  <a:r>
                    <a:rPr lang="en-US" dirty="0">
                      <a:solidFill>
                        <a:schemeClr val="bg1"/>
                      </a:solidFill>
                    </a:rPr>
                    <a:t>Motivation</a:t>
                  </a:r>
                </a:p>
              </p:txBody>
            </p:sp>
            <p:pic>
              <p:nvPicPr>
                <p:cNvPr id="1084" name="Graphic 1083" descr="User with solid fill">
                  <a:extLst>
                    <a:ext uri="{FF2B5EF4-FFF2-40B4-BE49-F238E27FC236}">
                      <a16:creationId xmlns:a16="http://schemas.microsoft.com/office/drawing/2014/main" id="{BD8AA2B9-2C8E-BFE3-4BB5-6117F15A97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0179" y="3429000"/>
                  <a:ext cx="314544" cy="314544"/>
                </a:xfrm>
                <a:prstGeom prst="rect">
                  <a:avLst/>
                </a:prstGeom>
              </p:spPr>
            </p:pic>
            <p:pic>
              <p:nvPicPr>
                <p:cNvPr id="1085" name="Graphic 1084" descr="Rewind with solid fill">
                  <a:extLst>
                    <a:ext uri="{FF2B5EF4-FFF2-40B4-BE49-F238E27FC236}">
                      <a16:creationId xmlns:a16="http://schemas.microsoft.com/office/drawing/2014/main" id="{237AD7BE-0F2B-2034-9CD0-DCC73A5C89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720179" y="4858063"/>
                  <a:ext cx="323850" cy="323850"/>
                </a:xfrm>
                <a:prstGeom prst="rect">
                  <a:avLst/>
                </a:prstGeom>
              </p:spPr>
            </p:pic>
            <p:sp>
              <p:nvSpPr>
                <p:cNvPr id="1086" name="Rectangle: Rounded Corners 1085">
                  <a:extLst>
                    <a:ext uri="{FF2B5EF4-FFF2-40B4-BE49-F238E27FC236}">
                      <a16:creationId xmlns:a16="http://schemas.microsoft.com/office/drawing/2014/main" id="{1B679213-3F9B-8F85-1855-9CDECD3536D3}"/>
                    </a:ext>
                  </a:extLst>
                </p:cNvPr>
                <p:cNvSpPr/>
                <p:nvPr/>
              </p:nvSpPr>
              <p:spPr>
                <a:xfrm>
                  <a:off x="4655402" y="3329865"/>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TextBox 1086">
                  <a:extLst>
                    <a:ext uri="{FF2B5EF4-FFF2-40B4-BE49-F238E27FC236}">
                      <a16:creationId xmlns:a16="http://schemas.microsoft.com/office/drawing/2014/main" id="{C7CCF67F-25B5-4BBE-A31C-7EE4A9442868}"/>
                    </a:ext>
                  </a:extLst>
                </p:cNvPr>
                <p:cNvSpPr txBox="1"/>
                <p:nvPr/>
              </p:nvSpPr>
              <p:spPr>
                <a:xfrm>
                  <a:off x="5176553" y="3374213"/>
                  <a:ext cx="2400300" cy="369332"/>
                </a:xfrm>
                <a:prstGeom prst="rect">
                  <a:avLst/>
                </a:prstGeom>
                <a:noFill/>
              </p:spPr>
              <p:txBody>
                <a:bodyPr wrap="square" rtlCol="0">
                  <a:spAutoFit/>
                </a:bodyPr>
                <a:lstStyle/>
                <a:p>
                  <a:r>
                    <a:rPr lang="en-US" dirty="0">
                      <a:solidFill>
                        <a:schemeClr val="bg1"/>
                      </a:solidFill>
                    </a:rPr>
                    <a:t>Community</a:t>
                  </a:r>
                </a:p>
              </p:txBody>
            </p:sp>
            <p:sp>
              <p:nvSpPr>
                <p:cNvPr id="1088" name="TextBox 1087">
                  <a:extLst>
                    <a:ext uri="{FF2B5EF4-FFF2-40B4-BE49-F238E27FC236}">
                      <a16:creationId xmlns:a16="http://schemas.microsoft.com/office/drawing/2014/main" id="{5A1D4356-17CD-CF92-7DB1-329D3040D017}"/>
                    </a:ext>
                  </a:extLst>
                </p:cNvPr>
                <p:cNvSpPr txBox="1"/>
                <p:nvPr/>
              </p:nvSpPr>
              <p:spPr>
                <a:xfrm>
                  <a:off x="5093540" y="4858064"/>
                  <a:ext cx="2400300" cy="369332"/>
                </a:xfrm>
                <a:prstGeom prst="rect">
                  <a:avLst/>
                </a:prstGeom>
                <a:noFill/>
              </p:spPr>
              <p:txBody>
                <a:bodyPr wrap="square" rtlCol="0">
                  <a:spAutoFit/>
                </a:bodyPr>
                <a:lstStyle/>
                <a:p>
                  <a:r>
                    <a:rPr lang="en-US" dirty="0">
                      <a:solidFill>
                        <a:schemeClr val="bg1"/>
                      </a:solidFill>
                    </a:rPr>
                    <a:t>Resources</a:t>
                  </a:r>
                </a:p>
              </p:txBody>
            </p:sp>
            <p:pic>
              <p:nvPicPr>
                <p:cNvPr id="1089" name="Graphic 1088" descr="Users with solid fill">
                  <a:extLst>
                    <a:ext uri="{FF2B5EF4-FFF2-40B4-BE49-F238E27FC236}">
                      <a16:creationId xmlns:a16="http://schemas.microsoft.com/office/drawing/2014/main" id="{4466F8D9-2E92-80F6-F4C5-551067941C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9171" y="3329865"/>
                  <a:ext cx="426115" cy="426115"/>
                </a:xfrm>
                <a:prstGeom prst="rect">
                  <a:avLst/>
                </a:prstGeom>
              </p:spPr>
            </p:pic>
            <p:pic>
              <p:nvPicPr>
                <p:cNvPr id="1090" name="Graphic 1089" descr="Information with solid fill">
                  <a:extLst>
                    <a:ext uri="{FF2B5EF4-FFF2-40B4-BE49-F238E27FC236}">
                      <a16:creationId xmlns:a16="http://schemas.microsoft.com/office/drawing/2014/main" id="{26E030B0-609B-FBF6-EAF1-534E7D642A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0344" y="4889157"/>
                  <a:ext cx="307145" cy="307145"/>
                </a:xfrm>
                <a:prstGeom prst="rect">
                  <a:avLst/>
                </a:prstGeom>
              </p:spPr>
            </p:pic>
            <p:pic>
              <p:nvPicPr>
                <p:cNvPr id="1091" name="Picture 4" descr="Arknights">
                  <a:extLst>
                    <a:ext uri="{FF2B5EF4-FFF2-40B4-BE49-F238E27FC236}">
                      <a16:creationId xmlns:a16="http://schemas.microsoft.com/office/drawing/2014/main" id="{E66D95FE-F5E6-8941-5D30-25313698F41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8798" y="1699842"/>
                  <a:ext cx="2611159" cy="735293"/>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 descr="Top 30 Arknights GIFs | Find the best GIF on Gfycat">
                  <a:extLst>
                    <a:ext uri="{FF2B5EF4-FFF2-40B4-BE49-F238E27FC236}">
                      <a16:creationId xmlns:a16="http://schemas.microsoft.com/office/drawing/2014/main" id="{A0082E36-71DE-9109-BA4E-DCF4CC6F74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982" r="22229"/>
                <a:stretch/>
              </p:blipFill>
              <p:spPr bwMode="auto">
                <a:xfrm>
                  <a:off x="7671182" y="3343409"/>
                  <a:ext cx="2791970" cy="2910474"/>
                </a:xfrm>
                <a:prstGeom prst="roundRect">
                  <a:avLst>
                    <a:gd name="adj" fmla="val 2085"/>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grpSp>
        <p:sp>
          <p:nvSpPr>
            <p:cNvPr id="1074" name="TextBox 1073">
              <a:extLst>
                <a:ext uri="{FF2B5EF4-FFF2-40B4-BE49-F238E27FC236}">
                  <a16:creationId xmlns:a16="http://schemas.microsoft.com/office/drawing/2014/main" id="{432C8B00-1661-6221-55A1-E5322F3221C4}"/>
                </a:ext>
              </a:extLst>
            </p:cNvPr>
            <p:cNvSpPr txBox="1"/>
            <p:nvPr/>
          </p:nvSpPr>
          <p:spPr>
            <a:xfrm>
              <a:off x="4784084" y="5188555"/>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reddit</a:t>
              </a:r>
            </a:p>
            <a:p>
              <a:pPr marL="285750" indent="-285750">
                <a:buFont typeface="Arial" panose="020B0604020202020204" pitchFamily="34" charset="0"/>
                <a:buChar char="•"/>
              </a:pPr>
              <a:r>
                <a:rPr lang="en-US" dirty="0" err="1">
                  <a:solidFill>
                    <a:schemeClr val="bg1"/>
                  </a:solidFill>
                </a:rPr>
                <a:t>youtube</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arknights</a:t>
              </a:r>
              <a:r>
                <a:rPr lang="en-US" dirty="0">
                  <a:solidFill>
                    <a:schemeClr val="bg1"/>
                  </a:solidFill>
                </a:rPr>
                <a:t> </a:t>
              </a:r>
              <a:r>
                <a:rPr lang="en-US" dirty="0" err="1">
                  <a:solidFill>
                    <a:schemeClr val="bg1"/>
                  </a:solidFill>
                </a:rPr>
                <a:t>aceship</a:t>
              </a:r>
              <a:endParaRPr lang="en-US" dirty="0">
                <a:solidFill>
                  <a:schemeClr val="bg1"/>
                </a:solidFill>
              </a:endParaRPr>
            </a:p>
          </p:txBody>
        </p:sp>
        <p:sp>
          <p:nvSpPr>
            <p:cNvPr id="1075" name="TextBox 1074">
              <a:extLst>
                <a:ext uri="{FF2B5EF4-FFF2-40B4-BE49-F238E27FC236}">
                  <a16:creationId xmlns:a16="http://schemas.microsoft.com/office/drawing/2014/main" id="{7E3B182F-CA62-B1CA-0DE5-0212E269073B}"/>
                </a:ext>
              </a:extLst>
            </p:cNvPr>
            <p:cNvSpPr txBox="1"/>
            <p:nvPr/>
          </p:nvSpPr>
          <p:spPr>
            <a:xfrm>
              <a:off x="1720179" y="3755391"/>
              <a:ext cx="240030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something</a:t>
              </a:r>
            </a:p>
            <a:p>
              <a:pPr marL="285750" indent="-285750">
                <a:buFont typeface="Arial" panose="020B0604020202020204" pitchFamily="34" charset="0"/>
                <a:buChar char="•"/>
              </a:pPr>
              <a:r>
                <a:rPr lang="en-US" dirty="0">
                  <a:solidFill>
                    <a:schemeClr val="bg1"/>
                  </a:solidFill>
                </a:rPr>
                <a:t>something</a:t>
              </a:r>
            </a:p>
          </p:txBody>
        </p:sp>
        <p:sp>
          <p:nvSpPr>
            <p:cNvPr id="1076" name="TextBox 1075">
              <a:extLst>
                <a:ext uri="{FF2B5EF4-FFF2-40B4-BE49-F238E27FC236}">
                  <a16:creationId xmlns:a16="http://schemas.microsoft.com/office/drawing/2014/main" id="{B31FBE2A-BB7B-C06A-1173-ACBEFA067CA2}"/>
                </a:ext>
              </a:extLst>
            </p:cNvPr>
            <p:cNvSpPr txBox="1"/>
            <p:nvPr/>
          </p:nvSpPr>
          <p:spPr>
            <a:xfrm>
              <a:off x="1757938" y="518938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characters</a:t>
              </a:r>
            </a:p>
            <a:p>
              <a:pPr marL="285750" indent="-285750">
                <a:buFont typeface="Arial" panose="020B0604020202020204" pitchFamily="34" charset="0"/>
                <a:buChar char="•"/>
              </a:pPr>
              <a:r>
                <a:rPr lang="en-US" dirty="0">
                  <a:solidFill>
                    <a:schemeClr val="bg1"/>
                  </a:solidFill>
                </a:rPr>
                <a:t>finishing the stage</a:t>
              </a:r>
            </a:p>
            <a:p>
              <a:pPr marL="285750" indent="-285750">
                <a:buFont typeface="Arial" panose="020B0604020202020204" pitchFamily="34" charset="0"/>
                <a:buChar char="•"/>
              </a:pPr>
              <a:r>
                <a:rPr lang="en-US" dirty="0">
                  <a:solidFill>
                    <a:schemeClr val="bg1"/>
                  </a:solidFill>
                </a:rPr>
                <a:t>progressing story</a:t>
              </a:r>
            </a:p>
          </p:txBody>
        </p:sp>
        <p:sp>
          <p:nvSpPr>
            <p:cNvPr id="1077" name="TextBox 1076">
              <a:extLst>
                <a:ext uri="{FF2B5EF4-FFF2-40B4-BE49-F238E27FC236}">
                  <a16:creationId xmlns:a16="http://schemas.microsoft.com/office/drawing/2014/main" id="{4A7200AB-D322-7ED8-9E9F-7CEA0A4E9DBD}"/>
                </a:ext>
              </a:extLst>
            </p:cNvPr>
            <p:cNvSpPr txBox="1"/>
            <p:nvPr/>
          </p:nvSpPr>
          <p:spPr>
            <a:xfrm>
              <a:off x="4800947" y="3772869"/>
              <a:ext cx="278427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casual &amp; competitive</a:t>
              </a:r>
            </a:p>
          </p:txBody>
        </p:sp>
      </p:grpSp>
      <p:sp>
        <p:nvSpPr>
          <p:cNvPr id="10" name="TextBox 9">
            <a:extLst>
              <a:ext uri="{FF2B5EF4-FFF2-40B4-BE49-F238E27FC236}">
                <a16:creationId xmlns:a16="http://schemas.microsoft.com/office/drawing/2014/main" id="{415DD872-58DA-26BE-4028-C6ACC154C491}"/>
              </a:ext>
            </a:extLst>
          </p:cNvPr>
          <p:cNvSpPr txBox="1"/>
          <p:nvPr/>
        </p:nvSpPr>
        <p:spPr>
          <a:xfrm>
            <a:off x="4837011" y="0"/>
            <a:ext cx="2330466" cy="769441"/>
          </a:xfrm>
          <a:prstGeom prst="rect">
            <a:avLst/>
          </a:prstGeom>
          <a:noFill/>
        </p:spPr>
        <p:txBody>
          <a:bodyPr wrap="square" rtlCol="0">
            <a:spAutoFit/>
          </a:bodyPr>
          <a:lstStyle/>
          <a:p>
            <a:pPr algn="ctr"/>
            <a:r>
              <a:rPr lang="en-US" sz="4400" dirty="0">
                <a:solidFill>
                  <a:schemeClr val="bg1"/>
                </a:solidFill>
                <a:latin typeface="Arial Rounded MT Bold" panose="020F0704030504030204" pitchFamily="34" charset="0"/>
                <a:cs typeface="Aharoni" panose="02010803020104030203" pitchFamily="2" charset="-79"/>
              </a:rPr>
              <a:t>GAMES</a:t>
            </a:r>
          </a:p>
        </p:txBody>
      </p:sp>
      <p:cxnSp>
        <p:nvCxnSpPr>
          <p:cNvPr id="12" name="Straight Connector 11">
            <a:extLst>
              <a:ext uri="{FF2B5EF4-FFF2-40B4-BE49-F238E27FC236}">
                <a16:creationId xmlns:a16="http://schemas.microsoft.com/office/drawing/2014/main" id="{FEC94F78-CA60-9FD3-FF65-B1180EF6E39A}"/>
              </a:ext>
            </a:extLst>
          </p:cNvPr>
          <p:cNvCxnSpPr>
            <a:cxnSpLocks/>
          </p:cNvCxnSpPr>
          <p:nvPr/>
        </p:nvCxnSpPr>
        <p:spPr>
          <a:xfrm flipH="1">
            <a:off x="4454752" y="769441"/>
            <a:ext cx="3094983" cy="10927"/>
          </a:xfrm>
          <a:prstGeom prst="line">
            <a:avLst/>
          </a:prstGeom>
          <a:ln w="57150" cap="rnd">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93" name="Group 1092">
            <a:extLst>
              <a:ext uri="{FF2B5EF4-FFF2-40B4-BE49-F238E27FC236}">
                <a16:creationId xmlns:a16="http://schemas.microsoft.com/office/drawing/2014/main" id="{CB4996D3-E08A-EDC0-2BF4-5F84EC4B0A8E}"/>
              </a:ext>
            </a:extLst>
          </p:cNvPr>
          <p:cNvGrpSpPr/>
          <p:nvPr/>
        </p:nvGrpSpPr>
        <p:grpSpPr>
          <a:xfrm>
            <a:off x="1548161" y="1549809"/>
            <a:ext cx="9095678" cy="4885604"/>
            <a:chOff x="1548161" y="1549809"/>
            <a:chExt cx="9095678" cy="4885604"/>
          </a:xfrm>
        </p:grpSpPr>
        <p:grpSp>
          <p:nvGrpSpPr>
            <p:cNvPr id="29" name="Group 28">
              <a:extLst>
                <a:ext uri="{FF2B5EF4-FFF2-40B4-BE49-F238E27FC236}">
                  <a16:creationId xmlns:a16="http://schemas.microsoft.com/office/drawing/2014/main" id="{7AC13CC3-62C3-DAA0-9693-EF0A772F2E4B}"/>
                </a:ext>
              </a:extLst>
            </p:cNvPr>
            <p:cNvGrpSpPr/>
            <p:nvPr/>
          </p:nvGrpSpPr>
          <p:grpSpPr>
            <a:xfrm>
              <a:off x="1548161" y="1549809"/>
              <a:ext cx="9095678" cy="4885604"/>
              <a:chOff x="1548161" y="1549809"/>
              <a:chExt cx="9095678" cy="4885604"/>
            </a:xfrm>
          </p:grpSpPr>
          <p:sp>
            <p:nvSpPr>
              <p:cNvPr id="13" name="Rectangle: Rounded Corners 12">
                <a:extLst>
                  <a:ext uri="{FF2B5EF4-FFF2-40B4-BE49-F238E27FC236}">
                    <a16:creationId xmlns:a16="http://schemas.microsoft.com/office/drawing/2014/main" id="{71DEB6E1-776D-CA05-22BA-00D1B590DEC5}"/>
                  </a:ext>
                </a:extLst>
              </p:cNvPr>
              <p:cNvSpPr/>
              <p:nvPr/>
            </p:nvSpPr>
            <p:spPr>
              <a:xfrm>
                <a:off x="1548161" y="1549809"/>
                <a:ext cx="9095678" cy="4885604"/>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B88EBC5-E6E4-F815-CCD2-A9F54BB2B4E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653539">
                <a:off x="1895750" y="1726030"/>
                <a:ext cx="1441158" cy="14411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609A5D-D901-5312-52C1-B28E7AF5B4BB}"/>
                  </a:ext>
                </a:extLst>
              </p:cNvPr>
              <p:cNvSpPr txBox="1"/>
              <p:nvPr/>
            </p:nvSpPr>
            <p:spPr>
              <a:xfrm>
                <a:off x="3424237" y="1845768"/>
                <a:ext cx="7132272" cy="646331"/>
              </a:xfrm>
              <a:prstGeom prst="rect">
                <a:avLst/>
              </a:prstGeom>
              <a:noFill/>
            </p:spPr>
            <p:txBody>
              <a:bodyPr wrap="square" rtlCol="0">
                <a:spAutoFit/>
              </a:bodyPr>
              <a:lstStyle/>
              <a:p>
                <a:r>
                  <a:rPr lang="en-US" dirty="0">
                    <a:solidFill>
                      <a:schemeClr val="bg1"/>
                    </a:solidFill>
                  </a:rPr>
                  <a:t>A rhythm game known for its difficulty, addictive beat maps, and a community dedicated to self-improvement</a:t>
                </a:r>
              </a:p>
            </p:txBody>
          </p:sp>
          <p:grpSp>
            <p:nvGrpSpPr>
              <p:cNvPr id="21" name="Group 20">
                <a:extLst>
                  <a:ext uri="{FF2B5EF4-FFF2-40B4-BE49-F238E27FC236}">
                    <a16:creationId xmlns:a16="http://schemas.microsoft.com/office/drawing/2014/main" id="{A13B3D0A-7C5E-DE4E-E3B1-5177F908C6E2}"/>
                  </a:ext>
                </a:extLst>
              </p:cNvPr>
              <p:cNvGrpSpPr/>
              <p:nvPr/>
            </p:nvGrpSpPr>
            <p:grpSpPr>
              <a:xfrm>
                <a:off x="1668798" y="3343408"/>
                <a:ext cx="2851950" cy="2924017"/>
                <a:chOff x="1853400" y="3343408"/>
                <a:chExt cx="2851950" cy="2924017"/>
              </a:xfrm>
            </p:grpSpPr>
            <p:sp>
              <p:nvSpPr>
                <p:cNvPr id="7" name="Rectangle: Rounded Corners 6">
                  <a:extLst>
                    <a:ext uri="{FF2B5EF4-FFF2-40B4-BE49-F238E27FC236}">
                      <a16:creationId xmlns:a16="http://schemas.microsoft.com/office/drawing/2014/main" id="{21DFF5F8-5D2B-CF9A-FC99-7B0958D7E65F}"/>
                    </a:ext>
                  </a:extLst>
                </p:cNvPr>
                <p:cNvSpPr/>
                <p:nvPr/>
              </p:nvSpPr>
              <p:spPr>
                <a:xfrm>
                  <a:off x="1853400"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BA630D1-5E24-A7EA-C4B4-28652FC571BC}"/>
                    </a:ext>
                  </a:extLst>
                </p:cNvPr>
                <p:cNvSpPr txBox="1"/>
                <p:nvPr/>
              </p:nvSpPr>
              <p:spPr>
                <a:xfrm>
                  <a:off x="2219325" y="3429000"/>
                  <a:ext cx="2400300" cy="369332"/>
                </a:xfrm>
                <a:prstGeom prst="rect">
                  <a:avLst/>
                </a:prstGeom>
                <a:noFill/>
              </p:spPr>
              <p:txBody>
                <a:bodyPr wrap="square" rtlCol="0">
                  <a:spAutoFit/>
                </a:bodyPr>
                <a:lstStyle/>
                <a:p>
                  <a:r>
                    <a:rPr lang="en-US" dirty="0">
                      <a:solidFill>
                        <a:schemeClr val="bg1"/>
                      </a:solidFill>
                    </a:rPr>
                    <a:t>Player base</a:t>
                  </a:r>
                </a:p>
              </p:txBody>
            </p:sp>
            <p:sp>
              <p:nvSpPr>
                <p:cNvPr id="14" name="TextBox 13">
                  <a:extLst>
                    <a:ext uri="{FF2B5EF4-FFF2-40B4-BE49-F238E27FC236}">
                      <a16:creationId xmlns:a16="http://schemas.microsoft.com/office/drawing/2014/main" id="{3CA3883E-7D22-7BE0-D2C5-C1962812455E}"/>
                    </a:ext>
                  </a:extLst>
                </p:cNvPr>
                <p:cNvSpPr txBox="1"/>
                <p:nvPr/>
              </p:nvSpPr>
              <p:spPr>
                <a:xfrm>
                  <a:off x="2219325" y="4858063"/>
                  <a:ext cx="2400300" cy="369332"/>
                </a:xfrm>
                <a:prstGeom prst="rect">
                  <a:avLst/>
                </a:prstGeom>
                <a:noFill/>
              </p:spPr>
              <p:txBody>
                <a:bodyPr wrap="square" rtlCol="0">
                  <a:spAutoFit/>
                </a:bodyPr>
                <a:lstStyle/>
                <a:p>
                  <a:r>
                    <a:rPr lang="en-US" dirty="0">
                      <a:solidFill>
                        <a:schemeClr val="bg1"/>
                      </a:solidFill>
                    </a:rPr>
                    <a:t>Motivation</a:t>
                  </a:r>
                </a:p>
              </p:txBody>
            </p:sp>
            <p:pic>
              <p:nvPicPr>
                <p:cNvPr id="16" name="Graphic 15" descr="User with solid fill">
                  <a:extLst>
                    <a:ext uri="{FF2B5EF4-FFF2-40B4-BE49-F238E27FC236}">
                      <a16:creationId xmlns:a16="http://schemas.microsoft.com/office/drawing/2014/main" id="{22B7EAEE-8B18-F6C4-AE6E-DD63B2F9F2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4781" y="3429000"/>
                  <a:ext cx="314544" cy="314544"/>
                </a:xfrm>
                <a:prstGeom prst="rect">
                  <a:avLst/>
                </a:prstGeom>
              </p:spPr>
            </p:pic>
            <p:pic>
              <p:nvPicPr>
                <p:cNvPr id="18" name="Graphic 17" descr="Rewind with solid fill">
                  <a:extLst>
                    <a:ext uri="{FF2B5EF4-FFF2-40B4-BE49-F238E27FC236}">
                      <a16:creationId xmlns:a16="http://schemas.microsoft.com/office/drawing/2014/main" id="{545728B3-2A33-E462-E9C4-54C74E8FD4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904781" y="4858063"/>
                  <a:ext cx="323850" cy="323850"/>
                </a:xfrm>
                <a:prstGeom prst="rect">
                  <a:avLst/>
                </a:prstGeom>
              </p:spPr>
            </p:pic>
          </p:grpSp>
          <p:sp>
            <p:nvSpPr>
              <p:cNvPr id="19" name="Rectangle: Rounded Corners 18">
                <a:extLst>
                  <a:ext uri="{FF2B5EF4-FFF2-40B4-BE49-F238E27FC236}">
                    <a16:creationId xmlns:a16="http://schemas.microsoft.com/office/drawing/2014/main" id="{7C296929-366F-FB48-B6DE-2D5EDBD4A043}"/>
                  </a:ext>
                </a:extLst>
              </p:cNvPr>
              <p:cNvSpPr/>
              <p:nvPr/>
            </p:nvSpPr>
            <p:spPr>
              <a:xfrm>
                <a:off x="4681886"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ACB8E25-5403-9095-0F4B-514DF92569BA}"/>
                  </a:ext>
                </a:extLst>
              </p:cNvPr>
              <p:cNvSpPr txBox="1"/>
              <p:nvPr/>
            </p:nvSpPr>
            <p:spPr>
              <a:xfrm>
                <a:off x="5176553" y="3374213"/>
                <a:ext cx="2400300" cy="369332"/>
              </a:xfrm>
              <a:prstGeom prst="rect">
                <a:avLst/>
              </a:prstGeom>
              <a:noFill/>
            </p:spPr>
            <p:txBody>
              <a:bodyPr wrap="square" rtlCol="0">
                <a:spAutoFit/>
              </a:bodyPr>
              <a:lstStyle/>
              <a:p>
                <a:r>
                  <a:rPr lang="en-US" dirty="0">
                    <a:solidFill>
                      <a:schemeClr val="bg1"/>
                    </a:solidFill>
                  </a:rPr>
                  <a:t>Community</a:t>
                </a:r>
              </a:p>
            </p:txBody>
          </p:sp>
          <p:sp>
            <p:nvSpPr>
              <p:cNvPr id="23" name="TextBox 22">
                <a:extLst>
                  <a:ext uri="{FF2B5EF4-FFF2-40B4-BE49-F238E27FC236}">
                    <a16:creationId xmlns:a16="http://schemas.microsoft.com/office/drawing/2014/main" id="{2F82F09A-BC9D-574B-120F-C5ECFF606FB0}"/>
                  </a:ext>
                </a:extLst>
              </p:cNvPr>
              <p:cNvSpPr txBox="1"/>
              <p:nvPr/>
            </p:nvSpPr>
            <p:spPr>
              <a:xfrm>
                <a:off x="5093540" y="4858064"/>
                <a:ext cx="2400300" cy="369332"/>
              </a:xfrm>
              <a:prstGeom prst="rect">
                <a:avLst/>
              </a:prstGeom>
              <a:noFill/>
            </p:spPr>
            <p:txBody>
              <a:bodyPr wrap="square" rtlCol="0">
                <a:spAutoFit/>
              </a:bodyPr>
              <a:lstStyle/>
              <a:p>
                <a:r>
                  <a:rPr lang="en-US" dirty="0">
                    <a:solidFill>
                      <a:schemeClr val="bg1"/>
                    </a:solidFill>
                  </a:rPr>
                  <a:t>Resources</a:t>
                </a:r>
              </a:p>
            </p:txBody>
          </p:sp>
          <p:pic>
            <p:nvPicPr>
              <p:cNvPr id="25" name="Graphic 24" descr="Users with solid fill">
                <a:extLst>
                  <a:ext uri="{FF2B5EF4-FFF2-40B4-BE49-F238E27FC236}">
                    <a16:creationId xmlns:a16="http://schemas.microsoft.com/office/drawing/2014/main" id="{2C99B1A4-D9E5-F50B-C7C6-C21CE431E6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9171" y="3329865"/>
                <a:ext cx="426115" cy="426115"/>
              </a:xfrm>
              <a:prstGeom prst="rect">
                <a:avLst/>
              </a:prstGeom>
            </p:spPr>
          </p:pic>
          <p:pic>
            <p:nvPicPr>
              <p:cNvPr id="27" name="Graphic 26" descr="Information with solid fill">
                <a:extLst>
                  <a:ext uri="{FF2B5EF4-FFF2-40B4-BE49-F238E27FC236}">
                    <a16:creationId xmlns:a16="http://schemas.microsoft.com/office/drawing/2014/main" id="{DEE57F27-EFE7-2ABD-0AD7-1CBAF31979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0344" y="4889157"/>
                <a:ext cx="307145" cy="307145"/>
              </a:xfrm>
              <a:prstGeom prst="rect">
                <a:avLst/>
              </a:prstGeom>
            </p:spPr>
          </p:pic>
          <p:pic>
            <p:nvPicPr>
              <p:cNvPr id="1032" name="Picture 8" descr="Osu Video Game GIF - Osu Video Game Tap Game - Discover &amp; Share GIFs">
                <a:extLst>
                  <a:ext uri="{FF2B5EF4-FFF2-40B4-BE49-F238E27FC236}">
                    <a16:creationId xmlns:a16="http://schemas.microsoft.com/office/drawing/2014/main" id="{3508C73A-8619-DA4B-F804-BF41ABC1BB0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4912" t="2211" r="22816" b="1"/>
              <a:stretch/>
            </p:blipFill>
            <p:spPr bwMode="auto">
              <a:xfrm>
                <a:off x="7716888" y="3356953"/>
                <a:ext cx="2765813" cy="2910473"/>
              </a:xfrm>
              <a:prstGeom prst="roundRect">
                <a:avLst>
                  <a:gd name="adj" fmla="val 2405"/>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F7422D9D-1D9C-81DB-A0A2-3655699D2521}"/>
                </a:ext>
              </a:extLst>
            </p:cNvPr>
            <p:cNvSpPr txBox="1"/>
            <p:nvPr/>
          </p:nvSpPr>
          <p:spPr>
            <a:xfrm>
              <a:off x="1720179" y="3755391"/>
              <a:ext cx="240030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competitive</a:t>
              </a:r>
            </a:p>
            <a:p>
              <a:pPr marL="285750" indent="-285750">
                <a:buFont typeface="Arial" panose="020B0604020202020204" pitchFamily="34" charset="0"/>
                <a:buChar char="•"/>
              </a:pPr>
              <a:r>
                <a:rPr lang="en-US" dirty="0">
                  <a:solidFill>
                    <a:schemeClr val="bg1"/>
                  </a:solidFill>
                </a:rPr>
                <a:t>improvement driven </a:t>
              </a:r>
            </a:p>
          </p:txBody>
        </p:sp>
        <p:sp>
          <p:nvSpPr>
            <p:cNvPr id="9" name="TextBox 8">
              <a:extLst>
                <a:ext uri="{FF2B5EF4-FFF2-40B4-BE49-F238E27FC236}">
                  <a16:creationId xmlns:a16="http://schemas.microsoft.com/office/drawing/2014/main" id="{B57A9F9F-15B2-BD5A-0F2E-4EEB4EE341D7}"/>
                </a:ext>
              </a:extLst>
            </p:cNvPr>
            <p:cNvSpPr txBox="1"/>
            <p:nvPr/>
          </p:nvSpPr>
          <p:spPr>
            <a:xfrm>
              <a:off x="1757938" y="518938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rankings</a:t>
              </a:r>
            </a:p>
            <a:p>
              <a:pPr marL="285750" indent="-285750">
                <a:buFont typeface="Arial" panose="020B0604020202020204" pitchFamily="34" charset="0"/>
                <a:buChar char="•"/>
              </a:pPr>
              <a:r>
                <a:rPr lang="en-US" dirty="0">
                  <a:solidFill>
                    <a:schemeClr val="bg1"/>
                  </a:solidFill>
                </a:rPr>
                <a:t>beat map score</a:t>
              </a:r>
            </a:p>
            <a:p>
              <a:pPr marL="285750" indent="-285750">
                <a:buFont typeface="Arial" panose="020B0604020202020204" pitchFamily="34" charset="0"/>
                <a:buChar char="•"/>
              </a:pPr>
              <a:r>
                <a:rPr lang="en-US" dirty="0">
                  <a:solidFill>
                    <a:schemeClr val="bg1"/>
                  </a:solidFill>
                </a:rPr>
                <a:t>self improvement</a:t>
              </a:r>
            </a:p>
          </p:txBody>
        </p:sp>
        <p:sp>
          <p:nvSpPr>
            <p:cNvPr id="15" name="TextBox 14">
              <a:extLst>
                <a:ext uri="{FF2B5EF4-FFF2-40B4-BE49-F238E27FC236}">
                  <a16:creationId xmlns:a16="http://schemas.microsoft.com/office/drawing/2014/main" id="{975591D6-6F71-F193-F3CA-455AD364B406}"/>
                </a:ext>
              </a:extLst>
            </p:cNvPr>
            <p:cNvSpPr txBox="1"/>
            <p:nvPr/>
          </p:nvSpPr>
          <p:spPr>
            <a:xfrm>
              <a:off x="4784084" y="5188555"/>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reddit</a:t>
              </a:r>
            </a:p>
            <a:p>
              <a:pPr marL="285750" indent="-285750">
                <a:buFont typeface="Arial" panose="020B0604020202020204" pitchFamily="34" charset="0"/>
                <a:buChar char="•"/>
              </a:pPr>
              <a:r>
                <a:rPr lang="en-US" dirty="0" err="1">
                  <a:solidFill>
                    <a:schemeClr val="bg1"/>
                  </a:solidFill>
                </a:rPr>
                <a:t>youtube</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in-game stats</a:t>
              </a:r>
            </a:p>
          </p:txBody>
        </p:sp>
        <p:sp>
          <p:nvSpPr>
            <p:cNvPr id="17" name="TextBox 16">
              <a:extLst>
                <a:ext uri="{FF2B5EF4-FFF2-40B4-BE49-F238E27FC236}">
                  <a16:creationId xmlns:a16="http://schemas.microsoft.com/office/drawing/2014/main" id="{EE2348FE-5170-A0EE-C2AF-D8065AEF3530}"/>
                </a:ext>
              </a:extLst>
            </p:cNvPr>
            <p:cNvSpPr txBox="1"/>
            <p:nvPr/>
          </p:nvSpPr>
          <p:spPr>
            <a:xfrm>
              <a:off x="4800947" y="3772869"/>
              <a:ext cx="278427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casual &amp; competitive</a:t>
              </a:r>
            </a:p>
            <a:p>
              <a:pPr marL="285750" indent="-285750">
                <a:buFont typeface="Arial" panose="020B0604020202020204" pitchFamily="34" charset="0"/>
                <a:buChar char="•"/>
              </a:pPr>
              <a:r>
                <a:rPr lang="en-US" dirty="0">
                  <a:solidFill>
                    <a:schemeClr val="bg1"/>
                  </a:solidFill>
                </a:rPr>
                <a:t>2.2m twitch followers</a:t>
              </a:r>
            </a:p>
            <a:p>
              <a:pPr marL="285750" indent="-285750">
                <a:buFont typeface="Arial" panose="020B0604020202020204" pitchFamily="34" charset="0"/>
                <a:buChar char="•"/>
              </a:pPr>
              <a:r>
                <a:rPr lang="en-US" dirty="0">
                  <a:solidFill>
                    <a:schemeClr val="bg1"/>
                  </a:solidFill>
                </a:rPr>
                <a:t>esports</a:t>
              </a:r>
            </a:p>
          </p:txBody>
        </p:sp>
      </p:grpSp>
      <p:pic>
        <p:nvPicPr>
          <p:cNvPr id="2" name="Graphic 1" descr="Play with solid fill">
            <a:extLst>
              <a:ext uri="{FF2B5EF4-FFF2-40B4-BE49-F238E27FC236}">
                <a16:creationId xmlns:a16="http://schemas.microsoft.com/office/drawing/2014/main" id="{9931A2F7-DEC0-F38D-CF53-BB89BA319A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257175" y="3781423"/>
            <a:ext cx="914401" cy="914401"/>
          </a:xfrm>
          <a:prstGeom prst="rect">
            <a:avLst/>
          </a:prstGeom>
          <a:effectLst>
            <a:softEdge rad="0"/>
          </a:effectLst>
        </p:spPr>
      </p:pic>
      <p:pic>
        <p:nvPicPr>
          <p:cNvPr id="8" name="Graphic 7" descr="Play with solid fill">
            <a:extLst>
              <a:ext uri="{FF2B5EF4-FFF2-40B4-BE49-F238E27FC236}">
                <a16:creationId xmlns:a16="http://schemas.microsoft.com/office/drawing/2014/main" id="{71498CA1-8333-0686-742E-EEF635DB731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020424" y="3781424"/>
            <a:ext cx="914401" cy="914401"/>
          </a:xfrm>
          <a:prstGeom prst="rect">
            <a:avLst/>
          </a:prstGeom>
          <a:effectLst>
            <a:glow rad="101600">
              <a:schemeClr val="accent4">
                <a:satMod val="175000"/>
                <a:alpha val="40000"/>
              </a:schemeClr>
            </a:glow>
            <a:softEdge rad="0"/>
          </a:effectLst>
        </p:spPr>
      </p:pic>
    </p:spTree>
    <p:extLst>
      <p:ext uri="{BB962C8B-B14F-4D97-AF65-F5344CB8AC3E}">
        <p14:creationId xmlns:p14="http://schemas.microsoft.com/office/powerpoint/2010/main" val="229332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1F4D"/>
        </a:solidFill>
        <a:effectLst/>
      </p:bgPr>
    </p:bg>
    <p:spTree>
      <p:nvGrpSpPr>
        <p:cNvPr id="1" name=""/>
        <p:cNvGrpSpPr/>
        <p:nvPr/>
      </p:nvGrpSpPr>
      <p:grpSpPr>
        <a:xfrm>
          <a:off x="0" y="0"/>
          <a:ext cx="0" cy="0"/>
          <a:chOff x="0" y="0"/>
          <a:chExt cx="0" cy="0"/>
        </a:xfrm>
      </p:grpSpPr>
      <p:grpSp>
        <p:nvGrpSpPr>
          <p:cNvPr id="1029" name="Group 1028">
            <a:extLst>
              <a:ext uri="{FF2B5EF4-FFF2-40B4-BE49-F238E27FC236}">
                <a16:creationId xmlns:a16="http://schemas.microsoft.com/office/drawing/2014/main" id="{E3AD59A9-3643-4051-27FB-F857BAD82537}"/>
              </a:ext>
            </a:extLst>
          </p:cNvPr>
          <p:cNvGrpSpPr/>
          <p:nvPr/>
        </p:nvGrpSpPr>
        <p:grpSpPr>
          <a:xfrm>
            <a:off x="1544896" y="1549809"/>
            <a:ext cx="9095678" cy="4885604"/>
            <a:chOff x="1548161" y="1550536"/>
            <a:chExt cx="9095678" cy="4885604"/>
          </a:xfrm>
        </p:grpSpPr>
        <p:grpSp>
          <p:nvGrpSpPr>
            <p:cNvPr id="1030" name="Group 1029">
              <a:extLst>
                <a:ext uri="{FF2B5EF4-FFF2-40B4-BE49-F238E27FC236}">
                  <a16:creationId xmlns:a16="http://schemas.microsoft.com/office/drawing/2014/main" id="{7DC8AE83-E63A-5156-874E-A4AAF3BFECC5}"/>
                </a:ext>
              </a:extLst>
            </p:cNvPr>
            <p:cNvGrpSpPr/>
            <p:nvPr/>
          </p:nvGrpSpPr>
          <p:grpSpPr>
            <a:xfrm>
              <a:off x="1548161" y="1550536"/>
              <a:ext cx="9095678" cy="4885604"/>
              <a:chOff x="1548161" y="1550536"/>
              <a:chExt cx="9095678" cy="4885604"/>
            </a:xfrm>
          </p:grpSpPr>
          <p:sp>
            <p:nvSpPr>
              <p:cNvPr id="1036" name="Rectangle: Rounded Corners 1035">
                <a:extLst>
                  <a:ext uri="{FF2B5EF4-FFF2-40B4-BE49-F238E27FC236}">
                    <a16:creationId xmlns:a16="http://schemas.microsoft.com/office/drawing/2014/main" id="{B9153B1D-6529-0AC0-2325-3503808629F5}"/>
                  </a:ext>
                </a:extLst>
              </p:cNvPr>
              <p:cNvSpPr/>
              <p:nvPr/>
            </p:nvSpPr>
            <p:spPr>
              <a:xfrm>
                <a:off x="1548161" y="1550536"/>
                <a:ext cx="9095678" cy="4885604"/>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3B2D458C-2E0E-A2CB-1E62-493A210612CF}"/>
                  </a:ext>
                </a:extLst>
              </p:cNvPr>
              <p:cNvSpPr txBox="1"/>
              <p:nvPr/>
            </p:nvSpPr>
            <p:spPr>
              <a:xfrm>
                <a:off x="3459962" y="1672499"/>
                <a:ext cx="7132272" cy="923330"/>
              </a:xfrm>
              <a:prstGeom prst="rect">
                <a:avLst/>
              </a:prstGeom>
              <a:noFill/>
            </p:spPr>
            <p:txBody>
              <a:bodyPr wrap="square" rtlCol="0">
                <a:spAutoFit/>
              </a:bodyPr>
              <a:lstStyle/>
              <a:p>
                <a:r>
                  <a:rPr lang="en-US" dirty="0">
                    <a:solidFill>
                      <a:schemeClr val="bg1"/>
                    </a:solidFill>
                  </a:rPr>
                  <a:t>A 2023 released turn based </a:t>
                </a:r>
                <a:r>
                  <a:rPr lang="en-US" dirty="0" err="1">
                    <a:solidFill>
                      <a:schemeClr val="bg1"/>
                    </a:solidFill>
                  </a:rPr>
                  <a:t>gacha</a:t>
                </a:r>
                <a:r>
                  <a:rPr lang="en-US" dirty="0">
                    <a:solidFill>
                      <a:schemeClr val="bg1"/>
                    </a:solidFill>
                  </a:rPr>
                  <a:t> game from the South Korean Developers, Project Moon. The game is slowly becoming known for its captivating story and characters.</a:t>
                </a:r>
              </a:p>
            </p:txBody>
          </p:sp>
          <p:grpSp>
            <p:nvGrpSpPr>
              <p:cNvPr id="1038" name="Group 1037">
                <a:extLst>
                  <a:ext uri="{FF2B5EF4-FFF2-40B4-BE49-F238E27FC236}">
                    <a16:creationId xmlns:a16="http://schemas.microsoft.com/office/drawing/2014/main" id="{E6AD4DF7-64A8-390D-E10E-EFAD682F4F90}"/>
                  </a:ext>
                </a:extLst>
              </p:cNvPr>
              <p:cNvGrpSpPr/>
              <p:nvPr/>
            </p:nvGrpSpPr>
            <p:grpSpPr>
              <a:xfrm>
                <a:off x="1668798" y="3343408"/>
                <a:ext cx="2851950" cy="2924017"/>
                <a:chOff x="1853400" y="3343408"/>
                <a:chExt cx="2851950" cy="2924017"/>
              </a:xfrm>
            </p:grpSpPr>
            <p:sp>
              <p:nvSpPr>
                <p:cNvPr id="1046" name="Rectangle: Rounded Corners 1045">
                  <a:extLst>
                    <a:ext uri="{FF2B5EF4-FFF2-40B4-BE49-F238E27FC236}">
                      <a16:creationId xmlns:a16="http://schemas.microsoft.com/office/drawing/2014/main" id="{1F15E85F-FE3E-B7EE-1992-B3BA72E0303F}"/>
                    </a:ext>
                  </a:extLst>
                </p:cNvPr>
                <p:cNvSpPr/>
                <p:nvPr/>
              </p:nvSpPr>
              <p:spPr>
                <a:xfrm>
                  <a:off x="1853400"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387ACFAC-6849-D530-31AB-DDCCF37AE2F7}"/>
                    </a:ext>
                  </a:extLst>
                </p:cNvPr>
                <p:cNvSpPr txBox="1"/>
                <p:nvPr/>
              </p:nvSpPr>
              <p:spPr>
                <a:xfrm>
                  <a:off x="2219325" y="3429000"/>
                  <a:ext cx="2400300" cy="369332"/>
                </a:xfrm>
                <a:prstGeom prst="rect">
                  <a:avLst/>
                </a:prstGeom>
                <a:noFill/>
              </p:spPr>
              <p:txBody>
                <a:bodyPr wrap="square" rtlCol="0">
                  <a:spAutoFit/>
                </a:bodyPr>
                <a:lstStyle/>
                <a:p>
                  <a:r>
                    <a:rPr lang="en-US" dirty="0">
                      <a:solidFill>
                        <a:schemeClr val="bg1"/>
                      </a:solidFill>
                    </a:rPr>
                    <a:t>Player base</a:t>
                  </a:r>
                </a:p>
              </p:txBody>
            </p:sp>
            <p:sp>
              <p:nvSpPr>
                <p:cNvPr id="1048" name="TextBox 1047">
                  <a:extLst>
                    <a:ext uri="{FF2B5EF4-FFF2-40B4-BE49-F238E27FC236}">
                      <a16:creationId xmlns:a16="http://schemas.microsoft.com/office/drawing/2014/main" id="{481DBA74-7A0C-4D96-70C3-DAE150A1C079}"/>
                    </a:ext>
                  </a:extLst>
                </p:cNvPr>
                <p:cNvSpPr txBox="1"/>
                <p:nvPr/>
              </p:nvSpPr>
              <p:spPr>
                <a:xfrm>
                  <a:off x="2219325" y="4858063"/>
                  <a:ext cx="2400300" cy="369332"/>
                </a:xfrm>
                <a:prstGeom prst="rect">
                  <a:avLst/>
                </a:prstGeom>
                <a:noFill/>
              </p:spPr>
              <p:txBody>
                <a:bodyPr wrap="square" rtlCol="0">
                  <a:spAutoFit/>
                </a:bodyPr>
                <a:lstStyle/>
                <a:p>
                  <a:r>
                    <a:rPr lang="en-US" dirty="0">
                      <a:solidFill>
                        <a:schemeClr val="bg1"/>
                      </a:solidFill>
                    </a:rPr>
                    <a:t>Motivation</a:t>
                  </a:r>
                </a:p>
              </p:txBody>
            </p:sp>
            <p:pic>
              <p:nvPicPr>
                <p:cNvPr id="1049" name="Graphic 1048" descr="User with solid fill">
                  <a:extLst>
                    <a:ext uri="{FF2B5EF4-FFF2-40B4-BE49-F238E27FC236}">
                      <a16:creationId xmlns:a16="http://schemas.microsoft.com/office/drawing/2014/main" id="{6B43D937-325A-3287-162E-124FB34993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4781" y="3429000"/>
                  <a:ext cx="314544" cy="314544"/>
                </a:xfrm>
                <a:prstGeom prst="rect">
                  <a:avLst/>
                </a:prstGeom>
              </p:spPr>
            </p:pic>
            <p:pic>
              <p:nvPicPr>
                <p:cNvPr id="1050" name="Graphic 1049" descr="Rewind with solid fill">
                  <a:extLst>
                    <a:ext uri="{FF2B5EF4-FFF2-40B4-BE49-F238E27FC236}">
                      <a16:creationId xmlns:a16="http://schemas.microsoft.com/office/drawing/2014/main" id="{1CA461C1-47C0-7B6F-4EAB-776AF1C323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904781" y="4858063"/>
                  <a:ext cx="323850" cy="323850"/>
                </a:xfrm>
                <a:prstGeom prst="rect">
                  <a:avLst/>
                </a:prstGeom>
              </p:spPr>
            </p:pic>
          </p:grpSp>
          <p:sp>
            <p:nvSpPr>
              <p:cNvPr id="1039" name="Rectangle: Rounded Corners 1038">
                <a:extLst>
                  <a:ext uri="{FF2B5EF4-FFF2-40B4-BE49-F238E27FC236}">
                    <a16:creationId xmlns:a16="http://schemas.microsoft.com/office/drawing/2014/main" id="{305B2BBF-4E82-2DB8-6C03-59C5CDE5831D}"/>
                  </a:ext>
                </a:extLst>
              </p:cNvPr>
              <p:cNvSpPr/>
              <p:nvPr/>
            </p:nvSpPr>
            <p:spPr>
              <a:xfrm>
                <a:off x="4655402" y="3329865"/>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2" descr="Logo for Limbus Company by MrTumnus">
                <a:extLst>
                  <a:ext uri="{FF2B5EF4-FFF2-40B4-BE49-F238E27FC236}">
                    <a16:creationId xmlns:a16="http://schemas.microsoft.com/office/drawing/2014/main" id="{66400CFA-536C-D798-A768-7C9A48E448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0179" y="1706988"/>
                <a:ext cx="1688179" cy="938830"/>
              </a:xfrm>
              <a:prstGeom prst="rect">
                <a:avLst/>
              </a:prstGeom>
              <a:noFill/>
              <a:extLst>
                <a:ext uri="{909E8E84-426E-40DD-AFC4-6F175D3DCCD1}">
                  <a14:hiddenFill xmlns:a14="http://schemas.microsoft.com/office/drawing/2010/main">
                    <a:solidFill>
                      <a:srgbClr val="FFFFFF"/>
                    </a:solidFill>
                  </a14:hiddenFill>
                </a:ext>
              </a:extLst>
            </p:spPr>
          </p:pic>
          <p:sp>
            <p:nvSpPr>
              <p:cNvPr id="1041" name="TextBox 1040">
                <a:extLst>
                  <a:ext uri="{FF2B5EF4-FFF2-40B4-BE49-F238E27FC236}">
                    <a16:creationId xmlns:a16="http://schemas.microsoft.com/office/drawing/2014/main" id="{0F218CF8-DBC8-5A42-E08A-932B7F31C547}"/>
                  </a:ext>
                </a:extLst>
              </p:cNvPr>
              <p:cNvSpPr txBox="1"/>
              <p:nvPr/>
            </p:nvSpPr>
            <p:spPr>
              <a:xfrm>
                <a:off x="5176553" y="3374213"/>
                <a:ext cx="2400300" cy="369332"/>
              </a:xfrm>
              <a:prstGeom prst="rect">
                <a:avLst/>
              </a:prstGeom>
              <a:noFill/>
            </p:spPr>
            <p:txBody>
              <a:bodyPr wrap="square" rtlCol="0">
                <a:spAutoFit/>
              </a:bodyPr>
              <a:lstStyle/>
              <a:p>
                <a:r>
                  <a:rPr lang="en-US" dirty="0">
                    <a:solidFill>
                      <a:schemeClr val="bg1"/>
                    </a:solidFill>
                  </a:rPr>
                  <a:t>Community</a:t>
                </a:r>
              </a:p>
            </p:txBody>
          </p:sp>
          <p:sp>
            <p:nvSpPr>
              <p:cNvPr id="1042" name="TextBox 1041">
                <a:extLst>
                  <a:ext uri="{FF2B5EF4-FFF2-40B4-BE49-F238E27FC236}">
                    <a16:creationId xmlns:a16="http://schemas.microsoft.com/office/drawing/2014/main" id="{AFA5525D-860D-22DE-E4A0-F2E4E30F1996}"/>
                  </a:ext>
                </a:extLst>
              </p:cNvPr>
              <p:cNvSpPr txBox="1"/>
              <p:nvPr/>
            </p:nvSpPr>
            <p:spPr>
              <a:xfrm>
                <a:off x="5093540" y="4858064"/>
                <a:ext cx="2400300" cy="369332"/>
              </a:xfrm>
              <a:prstGeom prst="rect">
                <a:avLst/>
              </a:prstGeom>
              <a:noFill/>
            </p:spPr>
            <p:txBody>
              <a:bodyPr wrap="square" rtlCol="0">
                <a:spAutoFit/>
              </a:bodyPr>
              <a:lstStyle/>
              <a:p>
                <a:r>
                  <a:rPr lang="en-US" dirty="0">
                    <a:solidFill>
                      <a:schemeClr val="bg1"/>
                    </a:solidFill>
                  </a:rPr>
                  <a:t>Resources</a:t>
                </a:r>
              </a:p>
            </p:txBody>
          </p:sp>
          <p:pic>
            <p:nvPicPr>
              <p:cNvPr id="1043" name="Graphic 1042" descr="Users with solid fill">
                <a:extLst>
                  <a:ext uri="{FF2B5EF4-FFF2-40B4-BE49-F238E27FC236}">
                    <a16:creationId xmlns:a16="http://schemas.microsoft.com/office/drawing/2014/main" id="{C9C9B793-B33B-9CA3-1FA7-41CCAA74D7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9171" y="3329865"/>
                <a:ext cx="426115" cy="426115"/>
              </a:xfrm>
              <a:prstGeom prst="rect">
                <a:avLst/>
              </a:prstGeom>
            </p:spPr>
          </p:pic>
          <p:pic>
            <p:nvPicPr>
              <p:cNvPr id="1044" name="Graphic 1043" descr="Information with solid fill">
                <a:extLst>
                  <a:ext uri="{FF2B5EF4-FFF2-40B4-BE49-F238E27FC236}">
                    <a16:creationId xmlns:a16="http://schemas.microsoft.com/office/drawing/2014/main" id="{D31714A3-5F5F-B538-8EFB-ED8006124F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0344" y="4889157"/>
                <a:ext cx="307145" cy="307145"/>
              </a:xfrm>
              <a:prstGeom prst="rect">
                <a:avLst/>
              </a:prstGeom>
            </p:spPr>
          </p:pic>
          <p:pic>
            <p:nvPicPr>
              <p:cNvPr id="1045" name="Picture 4" descr="Limbus Company on Steam">
                <a:extLst>
                  <a:ext uri="{FF2B5EF4-FFF2-40B4-BE49-F238E27FC236}">
                    <a16:creationId xmlns:a16="http://schemas.microsoft.com/office/drawing/2014/main" id="{086755DF-F966-D935-C263-1FA4D51063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66" r="26383"/>
              <a:stretch/>
            </p:blipFill>
            <p:spPr bwMode="auto">
              <a:xfrm>
                <a:off x="7662294" y="3365512"/>
                <a:ext cx="2808829" cy="2879808"/>
              </a:xfrm>
              <a:prstGeom prst="roundRect">
                <a:avLst>
                  <a:gd name="adj" fmla="val 2640"/>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sp>
          <p:nvSpPr>
            <p:cNvPr id="1031" name="TextBox 1030">
              <a:extLst>
                <a:ext uri="{FF2B5EF4-FFF2-40B4-BE49-F238E27FC236}">
                  <a16:creationId xmlns:a16="http://schemas.microsoft.com/office/drawing/2014/main" id="{612A04BA-27FD-238B-A552-2F0EE156B063}"/>
                </a:ext>
              </a:extLst>
            </p:cNvPr>
            <p:cNvSpPr txBox="1"/>
            <p:nvPr/>
          </p:nvSpPr>
          <p:spPr>
            <a:xfrm>
              <a:off x="4784084" y="5188555"/>
              <a:ext cx="240030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reddit</a:t>
              </a:r>
            </a:p>
            <a:p>
              <a:pPr marL="285750" indent="-285750">
                <a:buFont typeface="Arial" panose="020B0604020202020204" pitchFamily="34" charset="0"/>
                <a:buChar char="•"/>
              </a:pPr>
              <a:r>
                <a:rPr lang="en-US" dirty="0" err="1">
                  <a:solidFill>
                    <a:schemeClr val="bg1"/>
                  </a:solidFill>
                </a:rPr>
                <a:t>youtube</a:t>
              </a:r>
              <a:endParaRPr lang="en-US" dirty="0">
                <a:solidFill>
                  <a:schemeClr val="bg1"/>
                </a:solidFill>
              </a:endParaRPr>
            </a:p>
          </p:txBody>
        </p:sp>
        <p:sp>
          <p:nvSpPr>
            <p:cNvPr id="1033" name="TextBox 1032">
              <a:extLst>
                <a:ext uri="{FF2B5EF4-FFF2-40B4-BE49-F238E27FC236}">
                  <a16:creationId xmlns:a16="http://schemas.microsoft.com/office/drawing/2014/main" id="{B294D77A-9B84-2601-1BD7-F7D19559E6B8}"/>
                </a:ext>
              </a:extLst>
            </p:cNvPr>
            <p:cNvSpPr txBox="1"/>
            <p:nvPr/>
          </p:nvSpPr>
          <p:spPr>
            <a:xfrm>
              <a:off x="1720179" y="375539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mellow</a:t>
              </a:r>
            </a:p>
            <a:p>
              <a:pPr marL="285750" indent="-285750">
                <a:buFont typeface="Arial" panose="020B0604020202020204" pitchFamily="34" charset="0"/>
                <a:buChar char="•"/>
              </a:pPr>
              <a:r>
                <a:rPr lang="en-US" dirty="0">
                  <a:solidFill>
                    <a:schemeClr val="bg1"/>
                  </a:solidFill>
                </a:rPr>
                <a:t>story-intrigued</a:t>
              </a:r>
            </a:p>
            <a:p>
              <a:pPr marL="285750" indent="-285750">
                <a:buFont typeface="Arial" panose="020B0604020202020204" pitchFamily="34" charset="0"/>
                <a:buChar char="•"/>
              </a:pPr>
              <a:endParaRPr lang="en-US" dirty="0">
                <a:solidFill>
                  <a:schemeClr val="bg1"/>
                </a:solidFill>
              </a:endParaRPr>
            </a:p>
          </p:txBody>
        </p:sp>
        <p:sp>
          <p:nvSpPr>
            <p:cNvPr id="1034" name="TextBox 1033">
              <a:extLst>
                <a:ext uri="{FF2B5EF4-FFF2-40B4-BE49-F238E27FC236}">
                  <a16:creationId xmlns:a16="http://schemas.microsoft.com/office/drawing/2014/main" id="{691CF833-20C7-FEEA-0F2B-A7D9E634B8BE}"/>
                </a:ext>
              </a:extLst>
            </p:cNvPr>
            <p:cNvSpPr txBox="1"/>
            <p:nvPr/>
          </p:nvSpPr>
          <p:spPr>
            <a:xfrm>
              <a:off x="1757938" y="518938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characters</a:t>
              </a:r>
            </a:p>
            <a:p>
              <a:pPr marL="285750" indent="-285750">
                <a:buFont typeface="Arial" panose="020B0604020202020204" pitchFamily="34" charset="0"/>
                <a:buChar char="•"/>
              </a:pPr>
              <a:r>
                <a:rPr lang="en-US" dirty="0">
                  <a:solidFill>
                    <a:schemeClr val="bg1"/>
                  </a:solidFill>
                </a:rPr>
                <a:t>finishing the stage</a:t>
              </a:r>
            </a:p>
            <a:p>
              <a:pPr marL="285750" indent="-285750">
                <a:buFont typeface="Arial" panose="020B0604020202020204" pitchFamily="34" charset="0"/>
                <a:buChar char="•"/>
              </a:pPr>
              <a:r>
                <a:rPr lang="en-US" dirty="0">
                  <a:solidFill>
                    <a:schemeClr val="bg1"/>
                  </a:solidFill>
                </a:rPr>
                <a:t>progressing story</a:t>
              </a:r>
            </a:p>
          </p:txBody>
        </p:sp>
        <p:sp>
          <p:nvSpPr>
            <p:cNvPr id="1035" name="TextBox 1034">
              <a:extLst>
                <a:ext uri="{FF2B5EF4-FFF2-40B4-BE49-F238E27FC236}">
                  <a16:creationId xmlns:a16="http://schemas.microsoft.com/office/drawing/2014/main" id="{1F0EFE29-823F-4758-CAEA-AFBAB6DB517C}"/>
                </a:ext>
              </a:extLst>
            </p:cNvPr>
            <p:cNvSpPr txBox="1"/>
            <p:nvPr/>
          </p:nvSpPr>
          <p:spPr>
            <a:xfrm>
              <a:off x="4800947" y="3772869"/>
              <a:ext cx="278427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mainly casual</a:t>
              </a:r>
            </a:p>
            <a:p>
              <a:pPr marL="285750" indent="-285750">
                <a:buFont typeface="Arial" panose="020B0604020202020204" pitchFamily="34" charset="0"/>
                <a:buChar char="•"/>
              </a:pPr>
              <a:r>
                <a:rPr lang="en-US" dirty="0">
                  <a:solidFill>
                    <a:schemeClr val="bg1"/>
                  </a:solidFill>
                </a:rPr>
                <a:t>no competitive scene</a:t>
              </a:r>
            </a:p>
            <a:p>
              <a:pPr marL="285750" indent="-285750">
                <a:buFont typeface="Arial" panose="020B0604020202020204" pitchFamily="34" charset="0"/>
                <a:buChar char="•"/>
              </a:pPr>
              <a:endParaRPr lang="en-US" dirty="0">
                <a:solidFill>
                  <a:schemeClr val="bg1"/>
                </a:solidFill>
              </a:endParaRPr>
            </a:p>
          </p:txBody>
        </p:sp>
      </p:grpSp>
      <p:grpSp>
        <p:nvGrpSpPr>
          <p:cNvPr id="1072" name="Group 1071">
            <a:extLst>
              <a:ext uri="{FF2B5EF4-FFF2-40B4-BE49-F238E27FC236}">
                <a16:creationId xmlns:a16="http://schemas.microsoft.com/office/drawing/2014/main" id="{58333236-16E3-FF19-7545-69DE78CEABC0}"/>
              </a:ext>
            </a:extLst>
          </p:cNvPr>
          <p:cNvGrpSpPr/>
          <p:nvPr/>
        </p:nvGrpSpPr>
        <p:grpSpPr>
          <a:xfrm>
            <a:off x="11477624" y="2252670"/>
            <a:ext cx="9095678" cy="4885604"/>
            <a:chOff x="1548161" y="1557278"/>
            <a:chExt cx="9095678" cy="4885604"/>
          </a:xfrm>
        </p:grpSpPr>
        <p:grpSp>
          <p:nvGrpSpPr>
            <p:cNvPr id="1073" name="Group 1072">
              <a:extLst>
                <a:ext uri="{FF2B5EF4-FFF2-40B4-BE49-F238E27FC236}">
                  <a16:creationId xmlns:a16="http://schemas.microsoft.com/office/drawing/2014/main" id="{3E6C1617-2C4F-9F93-961E-7085DA5B0C65}"/>
                </a:ext>
              </a:extLst>
            </p:cNvPr>
            <p:cNvGrpSpPr/>
            <p:nvPr/>
          </p:nvGrpSpPr>
          <p:grpSpPr>
            <a:xfrm>
              <a:off x="1548161" y="1557278"/>
              <a:ext cx="9095678" cy="4885604"/>
              <a:chOff x="1548161" y="1557278"/>
              <a:chExt cx="9095678" cy="4885604"/>
            </a:xfrm>
          </p:grpSpPr>
          <p:sp>
            <p:nvSpPr>
              <p:cNvPr id="1078" name="Rectangle: Rounded Corners 1077">
                <a:extLst>
                  <a:ext uri="{FF2B5EF4-FFF2-40B4-BE49-F238E27FC236}">
                    <a16:creationId xmlns:a16="http://schemas.microsoft.com/office/drawing/2014/main" id="{13173F9C-C594-FBCC-F892-FD9274AD99B5}"/>
                  </a:ext>
                </a:extLst>
              </p:cNvPr>
              <p:cNvSpPr/>
              <p:nvPr/>
            </p:nvSpPr>
            <p:spPr>
              <a:xfrm>
                <a:off x="1548161" y="1557278"/>
                <a:ext cx="9095678" cy="4885604"/>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9" name="Group 1078">
                <a:extLst>
                  <a:ext uri="{FF2B5EF4-FFF2-40B4-BE49-F238E27FC236}">
                    <a16:creationId xmlns:a16="http://schemas.microsoft.com/office/drawing/2014/main" id="{CC89A7BD-22BD-FC9C-3AC4-C37F6E56BEF0}"/>
                  </a:ext>
                </a:extLst>
              </p:cNvPr>
              <p:cNvGrpSpPr/>
              <p:nvPr/>
            </p:nvGrpSpPr>
            <p:grpSpPr>
              <a:xfrm>
                <a:off x="1668798" y="1623090"/>
                <a:ext cx="8854404" cy="4644335"/>
                <a:chOff x="1668798" y="1623090"/>
                <a:chExt cx="8854404" cy="4644335"/>
              </a:xfrm>
            </p:grpSpPr>
            <p:sp>
              <p:nvSpPr>
                <p:cNvPr id="1080" name="TextBox 1079">
                  <a:extLst>
                    <a:ext uri="{FF2B5EF4-FFF2-40B4-BE49-F238E27FC236}">
                      <a16:creationId xmlns:a16="http://schemas.microsoft.com/office/drawing/2014/main" id="{D2A83906-BA5B-BB29-AA7B-FE9819B3FE6F}"/>
                    </a:ext>
                  </a:extLst>
                </p:cNvPr>
                <p:cNvSpPr txBox="1"/>
                <p:nvPr/>
              </p:nvSpPr>
              <p:spPr>
                <a:xfrm>
                  <a:off x="4331562" y="1623090"/>
                  <a:ext cx="6191640" cy="923330"/>
                </a:xfrm>
                <a:prstGeom prst="rect">
                  <a:avLst/>
                </a:prstGeom>
                <a:noFill/>
              </p:spPr>
              <p:txBody>
                <a:bodyPr wrap="square" rtlCol="0">
                  <a:spAutoFit/>
                </a:bodyPr>
                <a:lstStyle/>
                <a:p>
                  <a:r>
                    <a:rPr lang="en-US" dirty="0">
                      <a:solidFill>
                        <a:schemeClr val="bg1"/>
                      </a:solidFill>
                    </a:rPr>
                    <a:t>A popular tower-defense game, heavily based on mobile. This game has become a recognized name with a vibrant community since its 2017 release.</a:t>
                  </a:r>
                </a:p>
              </p:txBody>
            </p:sp>
            <p:sp>
              <p:nvSpPr>
                <p:cNvPr id="1081" name="Rectangle: Rounded Corners 1080">
                  <a:extLst>
                    <a:ext uri="{FF2B5EF4-FFF2-40B4-BE49-F238E27FC236}">
                      <a16:creationId xmlns:a16="http://schemas.microsoft.com/office/drawing/2014/main" id="{90221474-B55A-EE08-3D48-6DEA08641850}"/>
                    </a:ext>
                  </a:extLst>
                </p:cNvPr>
                <p:cNvSpPr/>
                <p:nvPr/>
              </p:nvSpPr>
              <p:spPr>
                <a:xfrm>
                  <a:off x="1668798"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TextBox 1081">
                  <a:extLst>
                    <a:ext uri="{FF2B5EF4-FFF2-40B4-BE49-F238E27FC236}">
                      <a16:creationId xmlns:a16="http://schemas.microsoft.com/office/drawing/2014/main" id="{45F195F0-1D5A-A0B5-6B77-0902A684A5F4}"/>
                    </a:ext>
                  </a:extLst>
                </p:cNvPr>
                <p:cNvSpPr txBox="1"/>
                <p:nvPr/>
              </p:nvSpPr>
              <p:spPr>
                <a:xfrm>
                  <a:off x="2034723" y="3429000"/>
                  <a:ext cx="2400300" cy="369332"/>
                </a:xfrm>
                <a:prstGeom prst="rect">
                  <a:avLst/>
                </a:prstGeom>
                <a:noFill/>
              </p:spPr>
              <p:txBody>
                <a:bodyPr wrap="square" rtlCol="0">
                  <a:spAutoFit/>
                </a:bodyPr>
                <a:lstStyle/>
                <a:p>
                  <a:r>
                    <a:rPr lang="en-US" dirty="0">
                      <a:solidFill>
                        <a:schemeClr val="bg1"/>
                      </a:solidFill>
                    </a:rPr>
                    <a:t>Player base</a:t>
                  </a:r>
                </a:p>
              </p:txBody>
            </p:sp>
            <p:sp>
              <p:nvSpPr>
                <p:cNvPr id="1083" name="TextBox 1082">
                  <a:extLst>
                    <a:ext uri="{FF2B5EF4-FFF2-40B4-BE49-F238E27FC236}">
                      <a16:creationId xmlns:a16="http://schemas.microsoft.com/office/drawing/2014/main" id="{6E27DFFC-A4CD-73A9-A63C-BFAE0768D087}"/>
                    </a:ext>
                  </a:extLst>
                </p:cNvPr>
                <p:cNvSpPr txBox="1"/>
                <p:nvPr/>
              </p:nvSpPr>
              <p:spPr>
                <a:xfrm>
                  <a:off x="2034723" y="4858063"/>
                  <a:ext cx="2400300" cy="369332"/>
                </a:xfrm>
                <a:prstGeom prst="rect">
                  <a:avLst/>
                </a:prstGeom>
                <a:noFill/>
              </p:spPr>
              <p:txBody>
                <a:bodyPr wrap="square" rtlCol="0">
                  <a:spAutoFit/>
                </a:bodyPr>
                <a:lstStyle/>
                <a:p>
                  <a:r>
                    <a:rPr lang="en-US" dirty="0">
                      <a:solidFill>
                        <a:schemeClr val="bg1"/>
                      </a:solidFill>
                    </a:rPr>
                    <a:t>Motivation</a:t>
                  </a:r>
                </a:p>
              </p:txBody>
            </p:sp>
            <p:pic>
              <p:nvPicPr>
                <p:cNvPr id="1084" name="Graphic 1083" descr="User with solid fill">
                  <a:extLst>
                    <a:ext uri="{FF2B5EF4-FFF2-40B4-BE49-F238E27FC236}">
                      <a16:creationId xmlns:a16="http://schemas.microsoft.com/office/drawing/2014/main" id="{BD8AA2B9-2C8E-BFE3-4BB5-6117F15A97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0179" y="3429000"/>
                  <a:ext cx="314544" cy="314544"/>
                </a:xfrm>
                <a:prstGeom prst="rect">
                  <a:avLst/>
                </a:prstGeom>
              </p:spPr>
            </p:pic>
            <p:pic>
              <p:nvPicPr>
                <p:cNvPr id="1085" name="Graphic 1084" descr="Rewind with solid fill">
                  <a:extLst>
                    <a:ext uri="{FF2B5EF4-FFF2-40B4-BE49-F238E27FC236}">
                      <a16:creationId xmlns:a16="http://schemas.microsoft.com/office/drawing/2014/main" id="{237AD7BE-0F2B-2034-9CD0-DCC73A5C89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720179" y="4858063"/>
                  <a:ext cx="323850" cy="323850"/>
                </a:xfrm>
                <a:prstGeom prst="rect">
                  <a:avLst/>
                </a:prstGeom>
              </p:spPr>
            </p:pic>
            <p:sp>
              <p:nvSpPr>
                <p:cNvPr id="1086" name="Rectangle: Rounded Corners 1085">
                  <a:extLst>
                    <a:ext uri="{FF2B5EF4-FFF2-40B4-BE49-F238E27FC236}">
                      <a16:creationId xmlns:a16="http://schemas.microsoft.com/office/drawing/2014/main" id="{1B679213-3F9B-8F85-1855-9CDECD3536D3}"/>
                    </a:ext>
                  </a:extLst>
                </p:cNvPr>
                <p:cNvSpPr/>
                <p:nvPr/>
              </p:nvSpPr>
              <p:spPr>
                <a:xfrm>
                  <a:off x="4655402" y="3329865"/>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TextBox 1086">
                  <a:extLst>
                    <a:ext uri="{FF2B5EF4-FFF2-40B4-BE49-F238E27FC236}">
                      <a16:creationId xmlns:a16="http://schemas.microsoft.com/office/drawing/2014/main" id="{C7CCF67F-25B5-4BBE-A31C-7EE4A9442868}"/>
                    </a:ext>
                  </a:extLst>
                </p:cNvPr>
                <p:cNvSpPr txBox="1"/>
                <p:nvPr/>
              </p:nvSpPr>
              <p:spPr>
                <a:xfrm>
                  <a:off x="5176553" y="3374213"/>
                  <a:ext cx="2400300" cy="369332"/>
                </a:xfrm>
                <a:prstGeom prst="rect">
                  <a:avLst/>
                </a:prstGeom>
                <a:noFill/>
              </p:spPr>
              <p:txBody>
                <a:bodyPr wrap="square" rtlCol="0">
                  <a:spAutoFit/>
                </a:bodyPr>
                <a:lstStyle/>
                <a:p>
                  <a:r>
                    <a:rPr lang="en-US" dirty="0">
                      <a:solidFill>
                        <a:schemeClr val="bg1"/>
                      </a:solidFill>
                    </a:rPr>
                    <a:t>Community</a:t>
                  </a:r>
                </a:p>
              </p:txBody>
            </p:sp>
            <p:sp>
              <p:nvSpPr>
                <p:cNvPr id="1088" name="TextBox 1087">
                  <a:extLst>
                    <a:ext uri="{FF2B5EF4-FFF2-40B4-BE49-F238E27FC236}">
                      <a16:creationId xmlns:a16="http://schemas.microsoft.com/office/drawing/2014/main" id="{5A1D4356-17CD-CF92-7DB1-329D3040D017}"/>
                    </a:ext>
                  </a:extLst>
                </p:cNvPr>
                <p:cNvSpPr txBox="1"/>
                <p:nvPr/>
              </p:nvSpPr>
              <p:spPr>
                <a:xfrm>
                  <a:off x="5093540" y="4858064"/>
                  <a:ext cx="2400300" cy="369332"/>
                </a:xfrm>
                <a:prstGeom prst="rect">
                  <a:avLst/>
                </a:prstGeom>
                <a:noFill/>
              </p:spPr>
              <p:txBody>
                <a:bodyPr wrap="square" rtlCol="0">
                  <a:spAutoFit/>
                </a:bodyPr>
                <a:lstStyle/>
                <a:p>
                  <a:r>
                    <a:rPr lang="en-US" dirty="0">
                      <a:solidFill>
                        <a:schemeClr val="bg1"/>
                      </a:solidFill>
                    </a:rPr>
                    <a:t>Resources</a:t>
                  </a:r>
                </a:p>
              </p:txBody>
            </p:sp>
            <p:pic>
              <p:nvPicPr>
                <p:cNvPr id="1089" name="Graphic 1088" descr="Users with solid fill">
                  <a:extLst>
                    <a:ext uri="{FF2B5EF4-FFF2-40B4-BE49-F238E27FC236}">
                      <a16:creationId xmlns:a16="http://schemas.microsoft.com/office/drawing/2014/main" id="{4466F8D9-2E92-80F6-F4C5-551067941C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9171" y="3329865"/>
                  <a:ext cx="426115" cy="426115"/>
                </a:xfrm>
                <a:prstGeom prst="rect">
                  <a:avLst/>
                </a:prstGeom>
              </p:spPr>
            </p:pic>
            <p:pic>
              <p:nvPicPr>
                <p:cNvPr id="1090" name="Graphic 1089" descr="Information with solid fill">
                  <a:extLst>
                    <a:ext uri="{FF2B5EF4-FFF2-40B4-BE49-F238E27FC236}">
                      <a16:creationId xmlns:a16="http://schemas.microsoft.com/office/drawing/2014/main" id="{26E030B0-609B-FBF6-EAF1-534E7D642A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0344" y="4889157"/>
                  <a:ext cx="307145" cy="307145"/>
                </a:xfrm>
                <a:prstGeom prst="rect">
                  <a:avLst/>
                </a:prstGeom>
              </p:spPr>
            </p:pic>
            <p:pic>
              <p:nvPicPr>
                <p:cNvPr id="1091" name="Picture 4" descr="Arknights">
                  <a:extLst>
                    <a:ext uri="{FF2B5EF4-FFF2-40B4-BE49-F238E27FC236}">
                      <a16:creationId xmlns:a16="http://schemas.microsoft.com/office/drawing/2014/main" id="{E66D95FE-F5E6-8941-5D30-25313698F41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8798" y="1699842"/>
                  <a:ext cx="2611159" cy="735293"/>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 descr="Top 30 Arknights GIFs | Find the best GIF on Gfycat">
                  <a:extLst>
                    <a:ext uri="{FF2B5EF4-FFF2-40B4-BE49-F238E27FC236}">
                      <a16:creationId xmlns:a16="http://schemas.microsoft.com/office/drawing/2014/main" id="{A0082E36-71DE-9109-BA4E-DCF4CC6F74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982" r="22229"/>
                <a:stretch/>
              </p:blipFill>
              <p:spPr bwMode="auto">
                <a:xfrm>
                  <a:off x="7671182" y="3343409"/>
                  <a:ext cx="2791970" cy="2910474"/>
                </a:xfrm>
                <a:prstGeom prst="roundRect">
                  <a:avLst>
                    <a:gd name="adj" fmla="val 2085"/>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grpSp>
        <p:sp>
          <p:nvSpPr>
            <p:cNvPr id="1074" name="TextBox 1073">
              <a:extLst>
                <a:ext uri="{FF2B5EF4-FFF2-40B4-BE49-F238E27FC236}">
                  <a16:creationId xmlns:a16="http://schemas.microsoft.com/office/drawing/2014/main" id="{432C8B00-1661-6221-55A1-E5322F3221C4}"/>
                </a:ext>
              </a:extLst>
            </p:cNvPr>
            <p:cNvSpPr txBox="1"/>
            <p:nvPr/>
          </p:nvSpPr>
          <p:spPr>
            <a:xfrm>
              <a:off x="4784084" y="5188555"/>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reddit</a:t>
              </a:r>
            </a:p>
            <a:p>
              <a:pPr marL="285750" indent="-285750">
                <a:buFont typeface="Arial" panose="020B0604020202020204" pitchFamily="34" charset="0"/>
                <a:buChar char="•"/>
              </a:pPr>
              <a:r>
                <a:rPr lang="en-US" dirty="0" err="1">
                  <a:solidFill>
                    <a:schemeClr val="bg1"/>
                  </a:solidFill>
                </a:rPr>
                <a:t>youtube</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arknights</a:t>
              </a:r>
              <a:r>
                <a:rPr lang="en-US" dirty="0">
                  <a:solidFill>
                    <a:schemeClr val="bg1"/>
                  </a:solidFill>
                </a:rPr>
                <a:t> </a:t>
              </a:r>
              <a:r>
                <a:rPr lang="en-US" dirty="0" err="1">
                  <a:solidFill>
                    <a:schemeClr val="bg1"/>
                  </a:solidFill>
                </a:rPr>
                <a:t>aceship</a:t>
              </a:r>
              <a:endParaRPr lang="en-US" dirty="0">
                <a:solidFill>
                  <a:schemeClr val="bg1"/>
                </a:solidFill>
              </a:endParaRPr>
            </a:p>
          </p:txBody>
        </p:sp>
        <p:sp>
          <p:nvSpPr>
            <p:cNvPr id="1075" name="TextBox 1074">
              <a:extLst>
                <a:ext uri="{FF2B5EF4-FFF2-40B4-BE49-F238E27FC236}">
                  <a16:creationId xmlns:a16="http://schemas.microsoft.com/office/drawing/2014/main" id="{7E3B182F-CA62-B1CA-0DE5-0212E269073B}"/>
                </a:ext>
              </a:extLst>
            </p:cNvPr>
            <p:cNvSpPr txBox="1"/>
            <p:nvPr/>
          </p:nvSpPr>
          <p:spPr>
            <a:xfrm>
              <a:off x="1720179" y="3755391"/>
              <a:ext cx="2849258"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Passionate</a:t>
              </a:r>
            </a:p>
            <a:p>
              <a:pPr marL="285750" indent="-285750">
                <a:buFont typeface="Arial" panose="020B0604020202020204" pitchFamily="34" charset="0"/>
                <a:buChar char="•"/>
              </a:pPr>
              <a:r>
                <a:rPr lang="en-US" dirty="0">
                  <a:solidFill>
                    <a:schemeClr val="bg1"/>
                  </a:solidFill>
                </a:rPr>
                <a:t>Vibrant</a:t>
              </a:r>
            </a:p>
            <a:p>
              <a:pPr marL="285750" indent="-285750">
                <a:buFont typeface="Arial" panose="020B0604020202020204" pitchFamily="34" charset="0"/>
                <a:buChar char="•"/>
              </a:pPr>
              <a:r>
                <a:rPr lang="en-US" dirty="0">
                  <a:solidFill>
                    <a:schemeClr val="bg1"/>
                  </a:solidFill>
                </a:rPr>
                <a:t>CN and Global difference</a:t>
              </a:r>
            </a:p>
          </p:txBody>
        </p:sp>
        <p:sp>
          <p:nvSpPr>
            <p:cNvPr id="1076" name="TextBox 1075">
              <a:extLst>
                <a:ext uri="{FF2B5EF4-FFF2-40B4-BE49-F238E27FC236}">
                  <a16:creationId xmlns:a16="http://schemas.microsoft.com/office/drawing/2014/main" id="{B31FBE2A-BB7B-C06A-1173-ACBEFA067CA2}"/>
                </a:ext>
              </a:extLst>
            </p:cNvPr>
            <p:cNvSpPr txBox="1"/>
            <p:nvPr/>
          </p:nvSpPr>
          <p:spPr>
            <a:xfrm>
              <a:off x="1757938" y="518938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characters</a:t>
              </a:r>
            </a:p>
            <a:p>
              <a:pPr marL="285750" indent="-285750">
                <a:buFont typeface="Arial" panose="020B0604020202020204" pitchFamily="34" charset="0"/>
                <a:buChar char="•"/>
              </a:pPr>
              <a:r>
                <a:rPr lang="en-US" dirty="0">
                  <a:solidFill>
                    <a:schemeClr val="bg1"/>
                  </a:solidFill>
                </a:rPr>
                <a:t>finishing the stage</a:t>
              </a:r>
            </a:p>
            <a:p>
              <a:pPr marL="285750" indent="-285750">
                <a:buFont typeface="Arial" panose="020B0604020202020204" pitchFamily="34" charset="0"/>
                <a:buChar char="•"/>
              </a:pPr>
              <a:r>
                <a:rPr lang="en-US" dirty="0">
                  <a:solidFill>
                    <a:schemeClr val="bg1"/>
                  </a:solidFill>
                </a:rPr>
                <a:t>progressing story</a:t>
              </a:r>
            </a:p>
          </p:txBody>
        </p:sp>
        <p:sp>
          <p:nvSpPr>
            <p:cNvPr id="1077" name="TextBox 1076">
              <a:extLst>
                <a:ext uri="{FF2B5EF4-FFF2-40B4-BE49-F238E27FC236}">
                  <a16:creationId xmlns:a16="http://schemas.microsoft.com/office/drawing/2014/main" id="{4A7200AB-D322-7ED8-9E9F-7CEA0A4E9DBD}"/>
                </a:ext>
              </a:extLst>
            </p:cNvPr>
            <p:cNvSpPr txBox="1"/>
            <p:nvPr/>
          </p:nvSpPr>
          <p:spPr>
            <a:xfrm>
              <a:off x="4800947" y="3772869"/>
              <a:ext cx="278427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casual &amp; competitive</a:t>
              </a:r>
            </a:p>
          </p:txBody>
        </p:sp>
      </p:grpSp>
      <p:sp>
        <p:nvSpPr>
          <p:cNvPr id="10" name="TextBox 9">
            <a:extLst>
              <a:ext uri="{FF2B5EF4-FFF2-40B4-BE49-F238E27FC236}">
                <a16:creationId xmlns:a16="http://schemas.microsoft.com/office/drawing/2014/main" id="{415DD872-58DA-26BE-4028-C6ACC154C491}"/>
              </a:ext>
            </a:extLst>
          </p:cNvPr>
          <p:cNvSpPr txBox="1"/>
          <p:nvPr/>
        </p:nvSpPr>
        <p:spPr>
          <a:xfrm>
            <a:off x="4837011" y="0"/>
            <a:ext cx="2330466" cy="769441"/>
          </a:xfrm>
          <a:prstGeom prst="rect">
            <a:avLst/>
          </a:prstGeom>
          <a:noFill/>
        </p:spPr>
        <p:txBody>
          <a:bodyPr wrap="square" rtlCol="0">
            <a:spAutoFit/>
          </a:bodyPr>
          <a:lstStyle/>
          <a:p>
            <a:pPr algn="ctr"/>
            <a:r>
              <a:rPr lang="en-US" sz="4400" dirty="0">
                <a:solidFill>
                  <a:schemeClr val="bg1"/>
                </a:solidFill>
                <a:latin typeface="Arial Rounded MT Bold" panose="020F0704030504030204" pitchFamily="34" charset="0"/>
                <a:cs typeface="Aharoni" panose="02010803020104030203" pitchFamily="2" charset="-79"/>
              </a:rPr>
              <a:t>GAMES</a:t>
            </a:r>
          </a:p>
        </p:txBody>
      </p:sp>
      <p:cxnSp>
        <p:nvCxnSpPr>
          <p:cNvPr id="12" name="Straight Connector 11">
            <a:extLst>
              <a:ext uri="{FF2B5EF4-FFF2-40B4-BE49-F238E27FC236}">
                <a16:creationId xmlns:a16="http://schemas.microsoft.com/office/drawing/2014/main" id="{FEC94F78-CA60-9FD3-FF65-B1180EF6E39A}"/>
              </a:ext>
            </a:extLst>
          </p:cNvPr>
          <p:cNvCxnSpPr>
            <a:cxnSpLocks/>
          </p:cNvCxnSpPr>
          <p:nvPr/>
        </p:nvCxnSpPr>
        <p:spPr>
          <a:xfrm flipH="1">
            <a:off x="4454752" y="769441"/>
            <a:ext cx="3094983" cy="10927"/>
          </a:xfrm>
          <a:prstGeom prst="line">
            <a:avLst/>
          </a:prstGeom>
          <a:ln w="57150" cap="rnd">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93" name="Group 1092">
            <a:extLst>
              <a:ext uri="{FF2B5EF4-FFF2-40B4-BE49-F238E27FC236}">
                <a16:creationId xmlns:a16="http://schemas.microsoft.com/office/drawing/2014/main" id="{CB4996D3-E08A-EDC0-2BF4-5F84EC4B0A8E}"/>
              </a:ext>
            </a:extLst>
          </p:cNvPr>
          <p:cNvGrpSpPr/>
          <p:nvPr/>
        </p:nvGrpSpPr>
        <p:grpSpPr>
          <a:xfrm>
            <a:off x="-8375472" y="2331146"/>
            <a:ext cx="9095678" cy="4885604"/>
            <a:chOff x="1548161" y="1549809"/>
            <a:chExt cx="9095678" cy="4885604"/>
          </a:xfrm>
        </p:grpSpPr>
        <p:grpSp>
          <p:nvGrpSpPr>
            <p:cNvPr id="29" name="Group 28">
              <a:extLst>
                <a:ext uri="{FF2B5EF4-FFF2-40B4-BE49-F238E27FC236}">
                  <a16:creationId xmlns:a16="http://schemas.microsoft.com/office/drawing/2014/main" id="{7AC13CC3-62C3-DAA0-9693-EF0A772F2E4B}"/>
                </a:ext>
              </a:extLst>
            </p:cNvPr>
            <p:cNvGrpSpPr/>
            <p:nvPr/>
          </p:nvGrpSpPr>
          <p:grpSpPr>
            <a:xfrm>
              <a:off x="1548161" y="1549809"/>
              <a:ext cx="9095678" cy="4885604"/>
              <a:chOff x="1548161" y="1549809"/>
              <a:chExt cx="9095678" cy="4885604"/>
            </a:xfrm>
          </p:grpSpPr>
          <p:sp>
            <p:nvSpPr>
              <p:cNvPr id="13" name="Rectangle: Rounded Corners 12">
                <a:extLst>
                  <a:ext uri="{FF2B5EF4-FFF2-40B4-BE49-F238E27FC236}">
                    <a16:creationId xmlns:a16="http://schemas.microsoft.com/office/drawing/2014/main" id="{71DEB6E1-776D-CA05-22BA-00D1B590DEC5}"/>
                  </a:ext>
                </a:extLst>
              </p:cNvPr>
              <p:cNvSpPr/>
              <p:nvPr/>
            </p:nvSpPr>
            <p:spPr>
              <a:xfrm>
                <a:off x="1548161" y="1549809"/>
                <a:ext cx="9095678" cy="4885604"/>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B88EBC5-E6E4-F815-CCD2-A9F54BB2B4E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653539">
                <a:off x="1895750" y="1726030"/>
                <a:ext cx="1441158" cy="14411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609A5D-D901-5312-52C1-B28E7AF5B4BB}"/>
                  </a:ext>
                </a:extLst>
              </p:cNvPr>
              <p:cNvSpPr txBox="1"/>
              <p:nvPr/>
            </p:nvSpPr>
            <p:spPr>
              <a:xfrm>
                <a:off x="3424237" y="1845768"/>
                <a:ext cx="7132272" cy="646331"/>
              </a:xfrm>
              <a:prstGeom prst="rect">
                <a:avLst/>
              </a:prstGeom>
              <a:noFill/>
            </p:spPr>
            <p:txBody>
              <a:bodyPr wrap="square" rtlCol="0">
                <a:spAutoFit/>
              </a:bodyPr>
              <a:lstStyle/>
              <a:p>
                <a:r>
                  <a:rPr lang="en-US" dirty="0">
                    <a:solidFill>
                      <a:schemeClr val="bg1"/>
                    </a:solidFill>
                  </a:rPr>
                  <a:t>A rhythm game known for its difficulty, addictive beat maps, and a community dedicated to self-improvement</a:t>
                </a:r>
              </a:p>
            </p:txBody>
          </p:sp>
          <p:grpSp>
            <p:nvGrpSpPr>
              <p:cNvPr id="21" name="Group 20">
                <a:extLst>
                  <a:ext uri="{FF2B5EF4-FFF2-40B4-BE49-F238E27FC236}">
                    <a16:creationId xmlns:a16="http://schemas.microsoft.com/office/drawing/2014/main" id="{A13B3D0A-7C5E-DE4E-E3B1-5177F908C6E2}"/>
                  </a:ext>
                </a:extLst>
              </p:cNvPr>
              <p:cNvGrpSpPr/>
              <p:nvPr/>
            </p:nvGrpSpPr>
            <p:grpSpPr>
              <a:xfrm>
                <a:off x="1668798" y="3343408"/>
                <a:ext cx="2851950" cy="2924017"/>
                <a:chOff x="1853400" y="3343408"/>
                <a:chExt cx="2851950" cy="2924017"/>
              </a:xfrm>
            </p:grpSpPr>
            <p:sp>
              <p:nvSpPr>
                <p:cNvPr id="7" name="Rectangle: Rounded Corners 6">
                  <a:extLst>
                    <a:ext uri="{FF2B5EF4-FFF2-40B4-BE49-F238E27FC236}">
                      <a16:creationId xmlns:a16="http://schemas.microsoft.com/office/drawing/2014/main" id="{21DFF5F8-5D2B-CF9A-FC99-7B0958D7E65F}"/>
                    </a:ext>
                  </a:extLst>
                </p:cNvPr>
                <p:cNvSpPr/>
                <p:nvPr/>
              </p:nvSpPr>
              <p:spPr>
                <a:xfrm>
                  <a:off x="1853400"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BA630D1-5E24-A7EA-C4B4-28652FC571BC}"/>
                    </a:ext>
                  </a:extLst>
                </p:cNvPr>
                <p:cNvSpPr txBox="1"/>
                <p:nvPr/>
              </p:nvSpPr>
              <p:spPr>
                <a:xfrm>
                  <a:off x="2219325" y="3429000"/>
                  <a:ext cx="2400300" cy="369332"/>
                </a:xfrm>
                <a:prstGeom prst="rect">
                  <a:avLst/>
                </a:prstGeom>
                <a:noFill/>
              </p:spPr>
              <p:txBody>
                <a:bodyPr wrap="square" rtlCol="0">
                  <a:spAutoFit/>
                </a:bodyPr>
                <a:lstStyle/>
                <a:p>
                  <a:r>
                    <a:rPr lang="en-US" dirty="0">
                      <a:solidFill>
                        <a:schemeClr val="bg1"/>
                      </a:solidFill>
                    </a:rPr>
                    <a:t>Player base</a:t>
                  </a:r>
                </a:p>
              </p:txBody>
            </p:sp>
            <p:sp>
              <p:nvSpPr>
                <p:cNvPr id="14" name="TextBox 13">
                  <a:extLst>
                    <a:ext uri="{FF2B5EF4-FFF2-40B4-BE49-F238E27FC236}">
                      <a16:creationId xmlns:a16="http://schemas.microsoft.com/office/drawing/2014/main" id="{3CA3883E-7D22-7BE0-D2C5-C1962812455E}"/>
                    </a:ext>
                  </a:extLst>
                </p:cNvPr>
                <p:cNvSpPr txBox="1"/>
                <p:nvPr/>
              </p:nvSpPr>
              <p:spPr>
                <a:xfrm>
                  <a:off x="2219325" y="4858063"/>
                  <a:ext cx="2400300" cy="369332"/>
                </a:xfrm>
                <a:prstGeom prst="rect">
                  <a:avLst/>
                </a:prstGeom>
                <a:noFill/>
              </p:spPr>
              <p:txBody>
                <a:bodyPr wrap="square" rtlCol="0">
                  <a:spAutoFit/>
                </a:bodyPr>
                <a:lstStyle/>
                <a:p>
                  <a:r>
                    <a:rPr lang="en-US" dirty="0">
                      <a:solidFill>
                        <a:schemeClr val="bg1"/>
                      </a:solidFill>
                    </a:rPr>
                    <a:t>Motivation</a:t>
                  </a:r>
                </a:p>
              </p:txBody>
            </p:sp>
            <p:pic>
              <p:nvPicPr>
                <p:cNvPr id="16" name="Graphic 15" descr="User with solid fill">
                  <a:extLst>
                    <a:ext uri="{FF2B5EF4-FFF2-40B4-BE49-F238E27FC236}">
                      <a16:creationId xmlns:a16="http://schemas.microsoft.com/office/drawing/2014/main" id="{22B7EAEE-8B18-F6C4-AE6E-DD63B2F9F2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4781" y="3429000"/>
                  <a:ext cx="314544" cy="314544"/>
                </a:xfrm>
                <a:prstGeom prst="rect">
                  <a:avLst/>
                </a:prstGeom>
              </p:spPr>
            </p:pic>
            <p:pic>
              <p:nvPicPr>
                <p:cNvPr id="18" name="Graphic 17" descr="Rewind with solid fill">
                  <a:extLst>
                    <a:ext uri="{FF2B5EF4-FFF2-40B4-BE49-F238E27FC236}">
                      <a16:creationId xmlns:a16="http://schemas.microsoft.com/office/drawing/2014/main" id="{545728B3-2A33-E462-E9C4-54C74E8FD4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904781" y="4858063"/>
                  <a:ext cx="323850" cy="323850"/>
                </a:xfrm>
                <a:prstGeom prst="rect">
                  <a:avLst/>
                </a:prstGeom>
              </p:spPr>
            </p:pic>
          </p:grpSp>
          <p:sp>
            <p:nvSpPr>
              <p:cNvPr id="19" name="Rectangle: Rounded Corners 18">
                <a:extLst>
                  <a:ext uri="{FF2B5EF4-FFF2-40B4-BE49-F238E27FC236}">
                    <a16:creationId xmlns:a16="http://schemas.microsoft.com/office/drawing/2014/main" id="{7C296929-366F-FB48-B6DE-2D5EDBD4A043}"/>
                  </a:ext>
                </a:extLst>
              </p:cNvPr>
              <p:cNvSpPr/>
              <p:nvPr/>
            </p:nvSpPr>
            <p:spPr>
              <a:xfrm>
                <a:off x="4681886"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ACB8E25-5403-9095-0F4B-514DF92569BA}"/>
                  </a:ext>
                </a:extLst>
              </p:cNvPr>
              <p:cNvSpPr txBox="1"/>
              <p:nvPr/>
            </p:nvSpPr>
            <p:spPr>
              <a:xfrm>
                <a:off x="5176553" y="3374213"/>
                <a:ext cx="2400300" cy="369332"/>
              </a:xfrm>
              <a:prstGeom prst="rect">
                <a:avLst/>
              </a:prstGeom>
              <a:noFill/>
            </p:spPr>
            <p:txBody>
              <a:bodyPr wrap="square" rtlCol="0">
                <a:spAutoFit/>
              </a:bodyPr>
              <a:lstStyle/>
              <a:p>
                <a:r>
                  <a:rPr lang="en-US" dirty="0">
                    <a:solidFill>
                      <a:schemeClr val="bg1"/>
                    </a:solidFill>
                  </a:rPr>
                  <a:t>Community</a:t>
                </a:r>
              </a:p>
            </p:txBody>
          </p:sp>
          <p:sp>
            <p:nvSpPr>
              <p:cNvPr id="23" name="TextBox 22">
                <a:extLst>
                  <a:ext uri="{FF2B5EF4-FFF2-40B4-BE49-F238E27FC236}">
                    <a16:creationId xmlns:a16="http://schemas.microsoft.com/office/drawing/2014/main" id="{2F82F09A-BC9D-574B-120F-C5ECFF606FB0}"/>
                  </a:ext>
                </a:extLst>
              </p:cNvPr>
              <p:cNvSpPr txBox="1"/>
              <p:nvPr/>
            </p:nvSpPr>
            <p:spPr>
              <a:xfrm>
                <a:off x="5093540" y="4858064"/>
                <a:ext cx="2400300" cy="369332"/>
              </a:xfrm>
              <a:prstGeom prst="rect">
                <a:avLst/>
              </a:prstGeom>
              <a:noFill/>
            </p:spPr>
            <p:txBody>
              <a:bodyPr wrap="square" rtlCol="0">
                <a:spAutoFit/>
              </a:bodyPr>
              <a:lstStyle/>
              <a:p>
                <a:r>
                  <a:rPr lang="en-US" dirty="0">
                    <a:solidFill>
                      <a:schemeClr val="bg1"/>
                    </a:solidFill>
                  </a:rPr>
                  <a:t>Resources</a:t>
                </a:r>
              </a:p>
            </p:txBody>
          </p:sp>
          <p:pic>
            <p:nvPicPr>
              <p:cNvPr id="25" name="Graphic 24" descr="Users with solid fill">
                <a:extLst>
                  <a:ext uri="{FF2B5EF4-FFF2-40B4-BE49-F238E27FC236}">
                    <a16:creationId xmlns:a16="http://schemas.microsoft.com/office/drawing/2014/main" id="{2C99B1A4-D9E5-F50B-C7C6-C21CE431E6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9171" y="3329865"/>
                <a:ext cx="426115" cy="426115"/>
              </a:xfrm>
              <a:prstGeom prst="rect">
                <a:avLst/>
              </a:prstGeom>
            </p:spPr>
          </p:pic>
          <p:pic>
            <p:nvPicPr>
              <p:cNvPr id="27" name="Graphic 26" descr="Information with solid fill">
                <a:extLst>
                  <a:ext uri="{FF2B5EF4-FFF2-40B4-BE49-F238E27FC236}">
                    <a16:creationId xmlns:a16="http://schemas.microsoft.com/office/drawing/2014/main" id="{DEE57F27-EFE7-2ABD-0AD7-1CBAF31979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0344" y="4889157"/>
                <a:ext cx="307145" cy="307145"/>
              </a:xfrm>
              <a:prstGeom prst="rect">
                <a:avLst/>
              </a:prstGeom>
            </p:spPr>
          </p:pic>
          <p:pic>
            <p:nvPicPr>
              <p:cNvPr id="1032" name="Picture 8" descr="Osu Video Game GIF - Osu Video Game Tap Game - Discover &amp; Share GIFs">
                <a:extLst>
                  <a:ext uri="{FF2B5EF4-FFF2-40B4-BE49-F238E27FC236}">
                    <a16:creationId xmlns:a16="http://schemas.microsoft.com/office/drawing/2014/main" id="{3508C73A-8619-DA4B-F804-BF41ABC1BB0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4912" t="2211" r="22816" b="1"/>
              <a:stretch/>
            </p:blipFill>
            <p:spPr bwMode="auto">
              <a:xfrm>
                <a:off x="7716888" y="3356953"/>
                <a:ext cx="2765813" cy="2910473"/>
              </a:xfrm>
              <a:prstGeom prst="roundRect">
                <a:avLst>
                  <a:gd name="adj" fmla="val 2405"/>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F7422D9D-1D9C-81DB-A0A2-3655699D2521}"/>
                </a:ext>
              </a:extLst>
            </p:cNvPr>
            <p:cNvSpPr txBox="1"/>
            <p:nvPr/>
          </p:nvSpPr>
          <p:spPr>
            <a:xfrm>
              <a:off x="1720179" y="3755391"/>
              <a:ext cx="240030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competitive</a:t>
              </a:r>
            </a:p>
            <a:p>
              <a:pPr marL="285750" indent="-285750">
                <a:buFont typeface="Arial" panose="020B0604020202020204" pitchFamily="34" charset="0"/>
                <a:buChar char="•"/>
              </a:pPr>
              <a:r>
                <a:rPr lang="en-US" dirty="0">
                  <a:solidFill>
                    <a:schemeClr val="bg1"/>
                  </a:solidFill>
                </a:rPr>
                <a:t>improvement driven </a:t>
              </a:r>
            </a:p>
          </p:txBody>
        </p:sp>
        <p:sp>
          <p:nvSpPr>
            <p:cNvPr id="9" name="TextBox 8">
              <a:extLst>
                <a:ext uri="{FF2B5EF4-FFF2-40B4-BE49-F238E27FC236}">
                  <a16:creationId xmlns:a16="http://schemas.microsoft.com/office/drawing/2014/main" id="{B57A9F9F-15B2-BD5A-0F2E-4EEB4EE341D7}"/>
                </a:ext>
              </a:extLst>
            </p:cNvPr>
            <p:cNvSpPr txBox="1"/>
            <p:nvPr/>
          </p:nvSpPr>
          <p:spPr>
            <a:xfrm>
              <a:off x="1757938" y="518938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rankings</a:t>
              </a:r>
            </a:p>
            <a:p>
              <a:pPr marL="285750" indent="-285750">
                <a:buFont typeface="Arial" panose="020B0604020202020204" pitchFamily="34" charset="0"/>
                <a:buChar char="•"/>
              </a:pPr>
              <a:r>
                <a:rPr lang="en-US" dirty="0">
                  <a:solidFill>
                    <a:schemeClr val="bg1"/>
                  </a:solidFill>
                </a:rPr>
                <a:t>beat map score</a:t>
              </a:r>
            </a:p>
            <a:p>
              <a:pPr marL="285750" indent="-285750">
                <a:buFont typeface="Arial" panose="020B0604020202020204" pitchFamily="34" charset="0"/>
                <a:buChar char="•"/>
              </a:pPr>
              <a:r>
                <a:rPr lang="en-US" dirty="0">
                  <a:solidFill>
                    <a:schemeClr val="bg1"/>
                  </a:solidFill>
                </a:rPr>
                <a:t>self improvement</a:t>
              </a:r>
            </a:p>
          </p:txBody>
        </p:sp>
        <p:sp>
          <p:nvSpPr>
            <p:cNvPr id="15" name="TextBox 14">
              <a:extLst>
                <a:ext uri="{FF2B5EF4-FFF2-40B4-BE49-F238E27FC236}">
                  <a16:creationId xmlns:a16="http://schemas.microsoft.com/office/drawing/2014/main" id="{975591D6-6F71-F193-F3CA-455AD364B406}"/>
                </a:ext>
              </a:extLst>
            </p:cNvPr>
            <p:cNvSpPr txBox="1"/>
            <p:nvPr/>
          </p:nvSpPr>
          <p:spPr>
            <a:xfrm>
              <a:off x="4784084" y="5188555"/>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reddit</a:t>
              </a:r>
            </a:p>
            <a:p>
              <a:pPr marL="285750" indent="-285750">
                <a:buFont typeface="Arial" panose="020B0604020202020204" pitchFamily="34" charset="0"/>
                <a:buChar char="•"/>
              </a:pPr>
              <a:r>
                <a:rPr lang="en-US" dirty="0" err="1">
                  <a:solidFill>
                    <a:schemeClr val="bg1"/>
                  </a:solidFill>
                </a:rPr>
                <a:t>youtube</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in-game stats</a:t>
              </a:r>
            </a:p>
          </p:txBody>
        </p:sp>
        <p:sp>
          <p:nvSpPr>
            <p:cNvPr id="17" name="TextBox 16">
              <a:extLst>
                <a:ext uri="{FF2B5EF4-FFF2-40B4-BE49-F238E27FC236}">
                  <a16:creationId xmlns:a16="http://schemas.microsoft.com/office/drawing/2014/main" id="{EE2348FE-5170-A0EE-C2AF-D8065AEF3530}"/>
                </a:ext>
              </a:extLst>
            </p:cNvPr>
            <p:cNvSpPr txBox="1"/>
            <p:nvPr/>
          </p:nvSpPr>
          <p:spPr>
            <a:xfrm>
              <a:off x="4800947" y="3772869"/>
              <a:ext cx="278427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casual &amp; competitive</a:t>
              </a:r>
            </a:p>
            <a:p>
              <a:pPr marL="285750" indent="-285750">
                <a:buFont typeface="Arial" panose="020B0604020202020204" pitchFamily="34" charset="0"/>
                <a:buChar char="•"/>
              </a:pPr>
              <a:r>
                <a:rPr lang="en-US" dirty="0">
                  <a:solidFill>
                    <a:schemeClr val="bg1"/>
                  </a:solidFill>
                </a:rPr>
                <a:t>2.2m twitch followers</a:t>
              </a:r>
            </a:p>
            <a:p>
              <a:pPr marL="285750" indent="-285750">
                <a:buFont typeface="Arial" panose="020B0604020202020204" pitchFamily="34" charset="0"/>
                <a:buChar char="•"/>
              </a:pPr>
              <a:r>
                <a:rPr lang="en-US" dirty="0">
                  <a:solidFill>
                    <a:schemeClr val="bg1"/>
                  </a:solidFill>
                </a:rPr>
                <a:t>esports</a:t>
              </a:r>
            </a:p>
          </p:txBody>
        </p:sp>
      </p:grpSp>
      <p:pic>
        <p:nvPicPr>
          <p:cNvPr id="2" name="Graphic 1" descr="Play with solid fill">
            <a:extLst>
              <a:ext uri="{FF2B5EF4-FFF2-40B4-BE49-F238E27FC236}">
                <a16:creationId xmlns:a16="http://schemas.microsoft.com/office/drawing/2014/main" id="{9931A2F7-DEC0-F38D-CF53-BB89BA319A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257175" y="3781423"/>
            <a:ext cx="914401" cy="914401"/>
          </a:xfrm>
          <a:prstGeom prst="rect">
            <a:avLst/>
          </a:prstGeom>
          <a:effectLst>
            <a:glow rad="101600">
              <a:schemeClr val="accent4">
                <a:satMod val="175000"/>
                <a:alpha val="40000"/>
              </a:schemeClr>
            </a:glow>
            <a:softEdge rad="0"/>
          </a:effectLst>
        </p:spPr>
      </p:pic>
      <p:pic>
        <p:nvPicPr>
          <p:cNvPr id="8" name="Graphic 7" descr="Play with solid fill">
            <a:extLst>
              <a:ext uri="{FF2B5EF4-FFF2-40B4-BE49-F238E27FC236}">
                <a16:creationId xmlns:a16="http://schemas.microsoft.com/office/drawing/2014/main" id="{71498CA1-8333-0686-742E-EEF635DB731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020424" y="3781424"/>
            <a:ext cx="914401" cy="914401"/>
          </a:xfrm>
          <a:prstGeom prst="rect">
            <a:avLst/>
          </a:prstGeom>
          <a:effectLst>
            <a:glow rad="101600">
              <a:schemeClr val="accent4">
                <a:satMod val="175000"/>
                <a:alpha val="40000"/>
              </a:schemeClr>
            </a:glow>
            <a:softEdge rad="0"/>
          </a:effectLst>
        </p:spPr>
      </p:pic>
    </p:spTree>
    <p:extLst>
      <p:ext uri="{BB962C8B-B14F-4D97-AF65-F5344CB8AC3E}">
        <p14:creationId xmlns:p14="http://schemas.microsoft.com/office/powerpoint/2010/main" val="476377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1F4D"/>
        </a:solidFill>
        <a:effectLst/>
      </p:bgPr>
    </p:bg>
    <p:spTree>
      <p:nvGrpSpPr>
        <p:cNvPr id="1" name=""/>
        <p:cNvGrpSpPr/>
        <p:nvPr/>
      </p:nvGrpSpPr>
      <p:grpSpPr>
        <a:xfrm>
          <a:off x="0" y="0"/>
          <a:ext cx="0" cy="0"/>
          <a:chOff x="0" y="0"/>
          <a:chExt cx="0" cy="0"/>
        </a:xfrm>
      </p:grpSpPr>
      <p:grpSp>
        <p:nvGrpSpPr>
          <p:cNvPr id="1029" name="Group 1028">
            <a:extLst>
              <a:ext uri="{FF2B5EF4-FFF2-40B4-BE49-F238E27FC236}">
                <a16:creationId xmlns:a16="http://schemas.microsoft.com/office/drawing/2014/main" id="{E3AD59A9-3643-4051-27FB-F857BAD82537}"/>
              </a:ext>
            </a:extLst>
          </p:cNvPr>
          <p:cNvGrpSpPr/>
          <p:nvPr/>
        </p:nvGrpSpPr>
        <p:grpSpPr>
          <a:xfrm>
            <a:off x="-8368716" y="2355145"/>
            <a:ext cx="9095678" cy="4885604"/>
            <a:chOff x="1548161" y="1550536"/>
            <a:chExt cx="9095678" cy="4885604"/>
          </a:xfrm>
        </p:grpSpPr>
        <p:grpSp>
          <p:nvGrpSpPr>
            <p:cNvPr id="1030" name="Group 1029">
              <a:extLst>
                <a:ext uri="{FF2B5EF4-FFF2-40B4-BE49-F238E27FC236}">
                  <a16:creationId xmlns:a16="http://schemas.microsoft.com/office/drawing/2014/main" id="{7DC8AE83-E63A-5156-874E-A4AAF3BFECC5}"/>
                </a:ext>
              </a:extLst>
            </p:cNvPr>
            <p:cNvGrpSpPr/>
            <p:nvPr/>
          </p:nvGrpSpPr>
          <p:grpSpPr>
            <a:xfrm>
              <a:off x="1548161" y="1550536"/>
              <a:ext cx="9095678" cy="4885604"/>
              <a:chOff x="1548161" y="1550536"/>
              <a:chExt cx="9095678" cy="4885604"/>
            </a:xfrm>
          </p:grpSpPr>
          <p:sp>
            <p:nvSpPr>
              <p:cNvPr id="1036" name="Rectangle: Rounded Corners 1035">
                <a:extLst>
                  <a:ext uri="{FF2B5EF4-FFF2-40B4-BE49-F238E27FC236}">
                    <a16:creationId xmlns:a16="http://schemas.microsoft.com/office/drawing/2014/main" id="{B9153B1D-6529-0AC0-2325-3503808629F5}"/>
                  </a:ext>
                </a:extLst>
              </p:cNvPr>
              <p:cNvSpPr/>
              <p:nvPr/>
            </p:nvSpPr>
            <p:spPr>
              <a:xfrm>
                <a:off x="1548161" y="1550536"/>
                <a:ext cx="9095678" cy="4885604"/>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3B2D458C-2E0E-A2CB-1E62-493A210612CF}"/>
                  </a:ext>
                </a:extLst>
              </p:cNvPr>
              <p:cNvSpPr txBox="1"/>
              <p:nvPr/>
            </p:nvSpPr>
            <p:spPr>
              <a:xfrm>
                <a:off x="3459962" y="1672499"/>
                <a:ext cx="7132272" cy="923330"/>
              </a:xfrm>
              <a:prstGeom prst="rect">
                <a:avLst/>
              </a:prstGeom>
              <a:noFill/>
            </p:spPr>
            <p:txBody>
              <a:bodyPr wrap="square" rtlCol="0">
                <a:spAutoFit/>
              </a:bodyPr>
              <a:lstStyle/>
              <a:p>
                <a:r>
                  <a:rPr lang="en-US" dirty="0">
                    <a:solidFill>
                      <a:schemeClr val="bg1"/>
                    </a:solidFill>
                  </a:rPr>
                  <a:t>A 2023 released turn based </a:t>
                </a:r>
                <a:r>
                  <a:rPr lang="en-US" dirty="0" err="1">
                    <a:solidFill>
                      <a:schemeClr val="bg1"/>
                    </a:solidFill>
                  </a:rPr>
                  <a:t>gacha</a:t>
                </a:r>
                <a:r>
                  <a:rPr lang="en-US" dirty="0">
                    <a:solidFill>
                      <a:schemeClr val="bg1"/>
                    </a:solidFill>
                  </a:rPr>
                  <a:t> game from the South Korean Developers, Project Moon. The game is slowly becoming known for its captivating story and characters.</a:t>
                </a:r>
              </a:p>
            </p:txBody>
          </p:sp>
          <p:grpSp>
            <p:nvGrpSpPr>
              <p:cNvPr id="1038" name="Group 1037">
                <a:extLst>
                  <a:ext uri="{FF2B5EF4-FFF2-40B4-BE49-F238E27FC236}">
                    <a16:creationId xmlns:a16="http://schemas.microsoft.com/office/drawing/2014/main" id="{E6AD4DF7-64A8-390D-E10E-EFAD682F4F90}"/>
                  </a:ext>
                </a:extLst>
              </p:cNvPr>
              <p:cNvGrpSpPr/>
              <p:nvPr/>
            </p:nvGrpSpPr>
            <p:grpSpPr>
              <a:xfrm>
                <a:off x="1668798" y="3343408"/>
                <a:ext cx="2851950" cy="2924017"/>
                <a:chOff x="1853400" y="3343408"/>
                <a:chExt cx="2851950" cy="2924017"/>
              </a:xfrm>
            </p:grpSpPr>
            <p:sp>
              <p:nvSpPr>
                <p:cNvPr id="1046" name="Rectangle: Rounded Corners 1045">
                  <a:extLst>
                    <a:ext uri="{FF2B5EF4-FFF2-40B4-BE49-F238E27FC236}">
                      <a16:creationId xmlns:a16="http://schemas.microsoft.com/office/drawing/2014/main" id="{1F15E85F-FE3E-B7EE-1992-B3BA72E0303F}"/>
                    </a:ext>
                  </a:extLst>
                </p:cNvPr>
                <p:cNvSpPr/>
                <p:nvPr/>
              </p:nvSpPr>
              <p:spPr>
                <a:xfrm>
                  <a:off x="1853400"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387ACFAC-6849-D530-31AB-DDCCF37AE2F7}"/>
                    </a:ext>
                  </a:extLst>
                </p:cNvPr>
                <p:cNvSpPr txBox="1"/>
                <p:nvPr/>
              </p:nvSpPr>
              <p:spPr>
                <a:xfrm>
                  <a:off x="2219325" y="3429000"/>
                  <a:ext cx="2400300" cy="369332"/>
                </a:xfrm>
                <a:prstGeom prst="rect">
                  <a:avLst/>
                </a:prstGeom>
                <a:noFill/>
              </p:spPr>
              <p:txBody>
                <a:bodyPr wrap="square" rtlCol="0">
                  <a:spAutoFit/>
                </a:bodyPr>
                <a:lstStyle/>
                <a:p>
                  <a:r>
                    <a:rPr lang="en-US" dirty="0">
                      <a:solidFill>
                        <a:schemeClr val="bg1"/>
                      </a:solidFill>
                    </a:rPr>
                    <a:t>Player base</a:t>
                  </a:r>
                </a:p>
              </p:txBody>
            </p:sp>
            <p:sp>
              <p:nvSpPr>
                <p:cNvPr id="1048" name="TextBox 1047">
                  <a:extLst>
                    <a:ext uri="{FF2B5EF4-FFF2-40B4-BE49-F238E27FC236}">
                      <a16:creationId xmlns:a16="http://schemas.microsoft.com/office/drawing/2014/main" id="{481DBA74-7A0C-4D96-70C3-DAE150A1C079}"/>
                    </a:ext>
                  </a:extLst>
                </p:cNvPr>
                <p:cNvSpPr txBox="1"/>
                <p:nvPr/>
              </p:nvSpPr>
              <p:spPr>
                <a:xfrm>
                  <a:off x="2219325" y="4858063"/>
                  <a:ext cx="2400300" cy="369332"/>
                </a:xfrm>
                <a:prstGeom prst="rect">
                  <a:avLst/>
                </a:prstGeom>
                <a:noFill/>
              </p:spPr>
              <p:txBody>
                <a:bodyPr wrap="square" rtlCol="0">
                  <a:spAutoFit/>
                </a:bodyPr>
                <a:lstStyle/>
                <a:p>
                  <a:r>
                    <a:rPr lang="en-US" dirty="0">
                      <a:solidFill>
                        <a:schemeClr val="bg1"/>
                      </a:solidFill>
                    </a:rPr>
                    <a:t>Motivation</a:t>
                  </a:r>
                </a:p>
              </p:txBody>
            </p:sp>
            <p:pic>
              <p:nvPicPr>
                <p:cNvPr id="1049" name="Graphic 1048" descr="User with solid fill">
                  <a:extLst>
                    <a:ext uri="{FF2B5EF4-FFF2-40B4-BE49-F238E27FC236}">
                      <a16:creationId xmlns:a16="http://schemas.microsoft.com/office/drawing/2014/main" id="{6B43D937-325A-3287-162E-124FB34993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4781" y="3429000"/>
                  <a:ext cx="314544" cy="314544"/>
                </a:xfrm>
                <a:prstGeom prst="rect">
                  <a:avLst/>
                </a:prstGeom>
              </p:spPr>
            </p:pic>
            <p:pic>
              <p:nvPicPr>
                <p:cNvPr id="1050" name="Graphic 1049" descr="Rewind with solid fill">
                  <a:extLst>
                    <a:ext uri="{FF2B5EF4-FFF2-40B4-BE49-F238E27FC236}">
                      <a16:creationId xmlns:a16="http://schemas.microsoft.com/office/drawing/2014/main" id="{1CA461C1-47C0-7B6F-4EAB-776AF1C323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904781" y="4858063"/>
                  <a:ext cx="323850" cy="323850"/>
                </a:xfrm>
                <a:prstGeom prst="rect">
                  <a:avLst/>
                </a:prstGeom>
              </p:spPr>
            </p:pic>
          </p:grpSp>
          <p:sp>
            <p:nvSpPr>
              <p:cNvPr id="1039" name="Rectangle: Rounded Corners 1038">
                <a:extLst>
                  <a:ext uri="{FF2B5EF4-FFF2-40B4-BE49-F238E27FC236}">
                    <a16:creationId xmlns:a16="http://schemas.microsoft.com/office/drawing/2014/main" id="{305B2BBF-4E82-2DB8-6C03-59C5CDE5831D}"/>
                  </a:ext>
                </a:extLst>
              </p:cNvPr>
              <p:cNvSpPr/>
              <p:nvPr/>
            </p:nvSpPr>
            <p:spPr>
              <a:xfrm>
                <a:off x="4655402" y="3329865"/>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2" descr="Logo for Limbus Company by MrTumnus">
                <a:extLst>
                  <a:ext uri="{FF2B5EF4-FFF2-40B4-BE49-F238E27FC236}">
                    <a16:creationId xmlns:a16="http://schemas.microsoft.com/office/drawing/2014/main" id="{66400CFA-536C-D798-A768-7C9A48E448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0179" y="1706988"/>
                <a:ext cx="1688179" cy="938830"/>
              </a:xfrm>
              <a:prstGeom prst="rect">
                <a:avLst/>
              </a:prstGeom>
              <a:noFill/>
              <a:extLst>
                <a:ext uri="{909E8E84-426E-40DD-AFC4-6F175D3DCCD1}">
                  <a14:hiddenFill xmlns:a14="http://schemas.microsoft.com/office/drawing/2010/main">
                    <a:solidFill>
                      <a:srgbClr val="FFFFFF"/>
                    </a:solidFill>
                  </a14:hiddenFill>
                </a:ext>
              </a:extLst>
            </p:spPr>
          </p:pic>
          <p:sp>
            <p:nvSpPr>
              <p:cNvPr id="1041" name="TextBox 1040">
                <a:extLst>
                  <a:ext uri="{FF2B5EF4-FFF2-40B4-BE49-F238E27FC236}">
                    <a16:creationId xmlns:a16="http://schemas.microsoft.com/office/drawing/2014/main" id="{0F218CF8-DBC8-5A42-E08A-932B7F31C547}"/>
                  </a:ext>
                </a:extLst>
              </p:cNvPr>
              <p:cNvSpPr txBox="1"/>
              <p:nvPr/>
            </p:nvSpPr>
            <p:spPr>
              <a:xfrm>
                <a:off x="5176553" y="3374213"/>
                <a:ext cx="2400300" cy="369332"/>
              </a:xfrm>
              <a:prstGeom prst="rect">
                <a:avLst/>
              </a:prstGeom>
              <a:noFill/>
            </p:spPr>
            <p:txBody>
              <a:bodyPr wrap="square" rtlCol="0">
                <a:spAutoFit/>
              </a:bodyPr>
              <a:lstStyle/>
              <a:p>
                <a:r>
                  <a:rPr lang="en-US" dirty="0">
                    <a:solidFill>
                      <a:schemeClr val="bg1"/>
                    </a:solidFill>
                  </a:rPr>
                  <a:t>Community</a:t>
                </a:r>
              </a:p>
            </p:txBody>
          </p:sp>
          <p:sp>
            <p:nvSpPr>
              <p:cNvPr id="1042" name="TextBox 1041">
                <a:extLst>
                  <a:ext uri="{FF2B5EF4-FFF2-40B4-BE49-F238E27FC236}">
                    <a16:creationId xmlns:a16="http://schemas.microsoft.com/office/drawing/2014/main" id="{AFA5525D-860D-22DE-E4A0-F2E4E30F1996}"/>
                  </a:ext>
                </a:extLst>
              </p:cNvPr>
              <p:cNvSpPr txBox="1"/>
              <p:nvPr/>
            </p:nvSpPr>
            <p:spPr>
              <a:xfrm>
                <a:off x="5093540" y="4858064"/>
                <a:ext cx="2400300" cy="369332"/>
              </a:xfrm>
              <a:prstGeom prst="rect">
                <a:avLst/>
              </a:prstGeom>
              <a:noFill/>
            </p:spPr>
            <p:txBody>
              <a:bodyPr wrap="square" rtlCol="0">
                <a:spAutoFit/>
              </a:bodyPr>
              <a:lstStyle/>
              <a:p>
                <a:r>
                  <a:rPr lang="en-US" dirty="0">
                    <a:solidFill>
                      <a:schemeClr val="bg1"/>
                    </a:solidFill>
                  </a:rPr>
                  <a:t>Resources</a:t>
                </a:r>
              </a:p>
            </p:txBody>
          </p:sp>
          <p:pic>
            <p:nvPicPr>
              <p:cNvPr id="1043" name="Graphic 1042" descr="Users with solid fill">
                <a:extLst>
                  <a:ext uri="{FF2B5EF4-FFF2-40B4-BE49-F238E27FC236}">
                    <a16:creationId xmlns:a16="http://schemas.microsoft.com/office/drawing/2014/main" id="{C9C9B793-B33B-9CA3-1FA7-41CCAA74D7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9171" y="3329865"/>
                <a:ext cx="426115" cy="426115"/>
              </a:xfrm>
              <a:prstGeom prst="rect">
                <a:avLst/>
              </a:prstGeom>
            </p:spPr>
          </p:pic>
          <p:pic>
            <p:nvPicPr>
              <p:cNvPr id="1044" name="Graphic 1043" descr="Information with solid fill">
                <a:extLst>
                  <a:ext uri="{FF2B5EF4-FFF2-40B4-BE49-F238E27FC236}">
                    <a16:creationId xmlns:a16="http://schemas.microsoft.com/office/drawing/2014/main" id="{D31714A3-5F5F-B538-8EFB-ED8006124F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0344" y="4889157"/>
                <a:ext cx="307145" cy="307145"/>
              </a:xfrm>
              <a:prstGeom prst="rect">
                <a:avLst/>
              </a:prstGeom>
            </p:spPr>
          </p:pic>
          <p:pic>
            <p:nvPicPr>
              <p:cNvPr id="1045" name="Picture 4" descr="Limbus Company on Steam">
                <a:extLst>
                  <a:ext uri="{FF2B5EF4-FFF2-40B4-BE49-F238E27FC236}">
                    <a16:creationId xmlns:a16="http://schemas.microsoft.com/office/drawing/2014/main" id="{086755DF-F966-D935-C263-1FA4D510636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66" r="26383"/>
              <a:stretch/>
            </p:blipFill>
            <p:spPr bwMode="auto">
              <a:xfrm>
                <a:off x="7662294" y="3365512"/>
                <a:ext cx="2808829" cy="2879808"/>
              </a:xfrm>
              <a:prstGeom prst="roundRect">
                <a:avLst>
                  <a:gd name="adj" fmla="val 2640"/>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sp>
          <p:nvSpPr>
            <p:cNvPr id="1031" name="TextBox 1030">
              <a:extLst>
                <a:ext uri="{FF2B5EF4-FFF2-40B4-BE49-F238E27FC236}">
                  <a16:creationId xmlns:a16="http://schemas.microsoft.com/office/drawing/2014/main" id="{612A04BA-27FD-238B-A552-2F0EE156B063}"/>
                </a:ext>
              </a:extLst>
            </p:cNvPr>
            <p:cNvSpPr txBox="1"/>
            <p:nvPr/>
          </p:nvSpPr>
          <p:spPr>
            <a:xfrm>
              <a:off x="4784084" y="5188555"/>
              <a:ext cx="240030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reddit</a:t>
              </a:r>
            </a:p>
            <a:p>
              <a:pPr marL="285750" indent="-285750">
                <a:buFont typeface="Arial" panose="020B0604020202020204" pitchFamily="34" charset="0"/>
                <a:buChar char="•"/>
              </a:pPr>
              <a:r>
                <a:rPr lang="en-US" dirty="0" err="1">
                  <a:solidFill>
                    <a:schemeClr val="bg1"/>
                  </a:solidFill>
                </a:rPr>
                <a:t>youtube</a:t>
              </a:r>
              <a:endParaRPr lang="en-US" dirty="0">
                <a:solidFill>
                  <a:schemeClr val="bg1"/>
                </a:solidFill>
              </a:endParaRPr>
            </a:p>
          </p:txBody>
        </p:sp>
        <p:sp>
          <p:nvSpPr>
            <p:cNvPr id="1033" name="TextBox 1032">
              <a:extLst>
                <a:ext uri="{FF2B5EF4-FFF2-40B4-BE49-F238E27FC236}">
                  <a16:creationId xmlns:a16="http://schemas.microsoft.com/office/drawing/2014/main" id="{B294D77A-9B84-2601-1BD7-F7D19559E6B8}"/>
                </a:ext>
              </a:extLst>
            </p:cNvPr>
            <p:cNvSpPr txBox="1"/>
            <p:nvPr/>
          </p:nvSpPr>
          <p:spPr>
            <a:xfrm>
              <a:off x="1720179" y="375539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mellow</a:t>
              </a:r>
            </a:p>
            <a:p>
              <a:pPr marL="285750" indent="-285750">
                <a:buFont typeface="Arial" panose="020B0604020202020204" pitchFamily="34" charset="0"/>
                <a:buChar char="•"/>
              </a:pPr>
              <a:r>
                <a:rPr lang="en-US" dirty="0">
                  <a:solidFill>
                    <a:schemeClr val="bg1"/>
                  </a:solidFill>
                </a:rPr>
                <a:t>story-intrigued</a:t>
              </a:r>
            </a:p>
            <a:p>
              <a:pPr marL="285750" indent="-285750">
                <a:buFont typeface="Arial" panose="020B0604020202020204" pitchFamily="34" charset="0"/>
                <a:buChar char="•"/>
              </a:pPr>
              <a:endParaRPr lang="en-US" dirty="0">
                <a:solidFill>
                  <a:schemeClr val="bg1"/>
                </a:solidFill>
              </a:endParaRPr>
            </a:p>
          </p:txBody>
        </p:sp>
        <p:sp>
          <p:nvSpPr>
            <p:cNvPr id="1034" name="TextBox 1033">
              <a:extLst>
                <a:ext uri="{FF2B5EF4-FFF2-40B4-BE49-F238E27FC236}">
                  <a16:creationId xmlns:a16="http://schemas.microsoft.com/office/drawing/2014/main" id="{691CF833-20C7-FEEA-0F2B-A7D9E634B8BE}"/>
                </a:ext>
              </a:extLst>
            </p:cNvPr>
            <p:cNvSpPr txBox="1"/>
            <p:nvPr/>
          </p:nvSpPr>
          <p:spPr>
            <a:xfrm>
              <a:off x="1757938" y="518938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characters</a:t>
              </a:r>
            </a:p>
            <a:p>
              <a:pPr marL="285750" indent="-285750">
                <a:buFont typeface="Arial" panose="020B0604020202020204" pitchFamily="34" charset="0"/>
                <a:buChar char="•"/>
              </a:pPr>
              <a:r>
                <a:rPr lang="en-US" dirty="0">
                  <a:solidFill>
                    <a:schemeClr val="bg1"/>
                  </a:solidFill>
                </a:rPr>
                <a:t>finishing the stage</a:t>
              </a:r>
            </a:p>
            <a:p>
              <a:pPr marL="285750" indent="-285750">
                <a:buFont typeface="Arial" panose="020B0604020202020204" pitchFamily="34" charset="0"/>
                <a:buChar char="•"/>
              </a:pPr>
              <a:r>
                <a:rPr lang="en-US" dirty="0">
                  <a:solidFill>
                    <a:schemeClr val="bg1"/>
                  </a:solidFill>
                </a:rPr>
                <a:t>progressing story</a:t>
              </a:r>
            </a:p>
          </p:txBody>
        </p:sp>
        <p:sp>
          <p:nvSpPr>
            <p:cNvPr id="1035" name="TextBox 1034">
              <a:extLst>
                <a:ext uri="{FF2B5EF4-FFF2-40B4-BE49-F238E27FC236}">
                  <a16:creationId xmlns:a16="http://schemas.microsoft.com/office/drawing/2014/main" id="{1F0EFE29-823F-4758-CAEA-AFBAB6DB517C}"/>
                </a:ext>
              </a:extLst>
            </p:cNvPr>
            <p:cNvSpPr txBox="1"/>
            <p:nvPr/>
          </p:nvSpPr>
          <p:spPr>
            <a:xfrm>
              <a:off x="4800947" y="3772869"/>
              <a:ext cx="278427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mainly casual</a:t>
              </a:r>
            </a:p>
            <a:p>
              <a:pPr marL="285750" indent="-285750">
                <a:buFont typeface="Arial" panose="020B0604020202020204" pitchFamily="34" charset="0"/>
                <a:buChar char="•"/>
              </a:pPr>
              <a:r>
                <a:rPr lang="en-US" dirty="0">
                  <a:solidFill>
                    <a:schemeClr val="bg1"/>
                  </a:solidFill>
                </a:rPr>
                <a:t>no competitive scene</a:t>
              </a:r>
            </a:p>
            <a:p>
              <a:pPr marL="285750" indent="-285750">
                <a:buFont typeface="Arial" panose="020B0604020202020204" pitchFamily="34" charset="0"/>
                <a:buChar char="•"/>
              </a:pPr>
              <a:endParaRPr lang="en-US" dirty="0">
                <a:solidFill>
                  <a:schemeClr val="bg1"/>
                </a:solidFill>
              </a:endParaRPr>
            </a:p>
          </p:txBody>
        </p:sp>
      </p:grpSp>
      <p:grpSp>
        <p:nvGrpSpPr>
          <p:cNvPr id="1072" name="Group 1071">
            <a:extLst>
              <a:ext uri="{FF2B5EF4-FFF2-40B4-BE49-F238E27FC236}">
                <a16:creationId xmlns:a16="http://schemas.microsoft.com/office/drawing/2014/main" id="{58333236-16E3-FF19-7545-69DE78CEABC0}"/>
              </a:ext>
            </a:extLst>
          </p:cNvPr>
          <p:cNvGrpSpPr/>
          <p:nvPr/>
        </p:nvGrpSpPr>
        <p:grpSpPr>
          <a:xfrm>
            <a:off x="1545904" y="1538882"/>
            <a:ext cx="9095678" cy="4885604"/>
            <a:chOff x="1548161" y="1557278"/>
            <a:chExt cx="9095678" cy="4885604"/>
          </a:xfrm>
        </p:grpSpPr>
        <p:grpSp>
          <p:nvGrpSpPr>
            <p:cNvPr id="1073" name="Group 1072">
              <a:extLst>
                <a:ext uri="{FF2B5EF4-FFF2-40B4-BE49-F238E27FC236}">
                  <a16:creationId xmlns:a16="http://schemas.microsoft.com/office/drawing/2014/main" id="{3E6C1617-2C4F-9F93-961E-7085DA5B0C65}"/>
                </a:ext>
              </a:extLst>
            </p:cNvPr>
            <p:cNvGrpSpPr/>
            <p:nvPr/>
          </p:nvGrpSpPr>
          <p:grpSpPr>
            <a:xfrm>
              <a:off x="1548161" y="1557278"/>
              <a:ext cx="9095678" cy="4885604"/>
              <a:chOff x="1548161" y="1557278"/>
              <a:chExt cx="9095678" cy="4885604"/>
            </a:xfrm>
          </p:grpSpPr>
          <p:sp>
            <p:nvSpPr>
              <p:cNvPr id="1078" name="Rectangle: Rounded Corners 1077">
                <a:extLst>
                  <a:ext uri="{FF2B5EF4-FFF2-40B4-BE49-F238E27FC236}">
                    <a16:creationId xmlns:a16="http://schemas.microsoft.com/office/drawing/2014/main" id="{13173F9C-C594-FBCC-F892-FD9274AD99B5}"/>
                  </a:ext>
                </a:extLst>
              </p:cNvPr>
              <p:cNvSpPr/>
              <p:nvPr/>
            </p:nvSpPr>
            <p:spPr>
              <a:xfrm>
                <a:off x="1548161" y="1557278"/>
                <a:ext cx="9095678" cy="4885604"/>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9" name="Group 1078">
                <a:extLst>
                  <a:ext uri="{FF2B5EF4-FFF2-40B4-BE49-F238E27FC236}">
                    <a16:creationId xmlns:a16="http://schemas.microsoft.com/office/drawing/2014/main" id="{CC89A7BD-22BD-FC9C-3AC4-C37F6E56BEF0}"/>
                  </a:ext>
                </a:extLst>
              </p:cNvPr>
              <p:cNvGrpSpPr/>
              <p:nvPr/>
            </p:nvGrpSpPr>
            <p:grpSpPr>
              <a:xfrm>
                <a:off x="1668798" y="1623090"/>
                <a:ext cx="8854404" cy="4644335"/>
                <a:chOff x="1668798" y="1623090"/>
                <a:chExt cx="8854404" cy="4644335"/>
              </a:xfrm>
            </p:grpSpPr>
            <p:sp>
              <p:nvSpPr>
                <p:cNvPr id="1080" name="TextBox 1079">
                  <a:extLst>
                    <a:ext uri="{FF2B5EF4-FFF2-40B4-BE49-F238E27FC236}">
                      <a16:creationId xmlns:a16="http://schemas.microsoft.com/office/drawing/2014/main" id="{D2A83906-BA5B-BB29-AA7B-FE9819B3FE6F}"/>
                    </a:ext>
                  </a:extLst>
                </p:cNvPr>
                <p:cNvSpPr txBox="1"/>
                <p:nvPr/>
              </p:nvSpPr>
              <p:spPr>
                <a:xfrm>
                  <a:off x="4331562" y="1623090"/>
                  <a:ext cx="6191640" cy="923330"/>
                </a:xfrm>
                <a:prstGeom prst="rect">
                  <a:avLst/>
                </a:prstGeom>
                <a:noFill/>
              </p:spPr>
              <p:txBody>
                <a:bodyPr wrap="square" rtlCol="0">
                  <a:spAutoFit/>
                </a:bodyPr>
                <a:lstStyle/>
                <a:p>
                  <a:r>
                    <a:rPr lang="en-US" dirty="0">
                      <a:solidFill>
                        <a:schemeClr val="bg1"/>
                      </a:solidFill>
                    </a:rPr>
                    <a:t>A popular tower-defense game, heavily based on mobile. This game has become a recognized name with a vibrant community since its 2017 release.</a:t>
                  </a:r>
                </a:p>
              </p:txBody>
            </p:sp>
            <p:sp>
              <p:nvSpPr>
                <p:cNvPr id="1081" name="Rectangle: Rounded Corners 1080">
                  <a:extLst>
                    <a:ext uri="{FF2B5EF4-FFF2-40B4-BE49-F238E27FC236}">
                      <a16:creationId xmlns:a16="http://schemas.microsoft.com/office/drawing/2014/main" id="{90221474-B55A-EE08-3D48-6DEA08641850}"/>
                    </a:ext>
                  </a:extLst>
                </p:cNvPr>
                <p:cNvSpPr/>
                <p:nvPr/>
              </p:nvSpPr>
              <p:spPr>
                <a:xfrm>
                  <a:off x="1668798"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TextBox 1081">
                  <a:extLst>
                    <a:ext uri="{FF2B5EF4-FFF2-40B4-BE49-F238E27FC236}">
                      <a16:creationId xmlns:a16="http://schemas.microsoft.com/office/drawing/2014/main" id="{45F195F0-1D5A-A0B5-6B77-0902A684A5F4}"/>
                    </a:ext>
                  </a:extLst>
                </p:cNvPr>
                <p:cNvSpPr txBox="1"/>
                <p:nvPr/>
              </p:nvSpPr>
              <p:spPr>
                <a:xfrm>
                  <a:off x="2034723" y="3429000"/>
                  <a:ext cx="2400300" cy="369332"/>
                </a:xfrm>
                <a:prstGeom prst="rect">
                  <a:avLst/>
                </a:prstGeom>
                <a:noFill/>
              </p:spPr>
              <p:txBody>
                <a:bodyPr wrap="square" rtlCol="0">
                  <a:spAutoFit/>
                </a:bodyPr>
                <a:lstStyle/>
                <a:p>
                  <a:r>
                    <a:rPr lang="en-US" dirty="0">
                      <a:solidFill>
                        <a:schemeClr val="bg1"/>
                      </a:solidFill>
                    </a:rPr>
                    <a:t>Player base</a:t>
                  </a:r>
                </a:p>
              </p:txBody>
            </p:sp>
            <p:sp>
              <p:nvSpPr>
                <p:cNvPr id="1083" name="TextBox 1082">
                  <a:extLst>
                    <a:ext uri="{FF2B5EF4-FFF2-40B4-BE49-F238E27FC236}">
                      <a16:creationId xmlns:a16="http://schemas.microsoft.com/office/drawing/2014/main" id="{6E27DFFC-A4CD-73A9-A63C-BFAE0768D087}"/>
                    </a:ext>
                  </a:extLst>
                </p:cNvPr>
                <p:cNvSpPr txBox="1"/>
                <p:nvPr/>
              </p:nvSpPr>
              <p:spPr>
                <a:xfrm>
                  <a:off x="2034723" y="4858063"/>
                  <a:ext cx="2400300" cy="369332"/>
                </a:xfrm>
                <a:prstGeom prst="rect">
                  <a:avLst/>
                </a:prstGeom>
                <a:noFill/>
              </p:spPr>
              <p:txBody>
                <a:bodyPr wrap="square" rtlCol="0">
                  <a:spAutoFit/>
                </a:bodyPr>
                <a:lstStyle/>
                <a:p>
                  <a:r>
                    <a:rPr lang="en-US" dirty="0">
                      <a:solidFill>
                        <a:schemeClr val="bg1"/>
                      </a:solidFill>
                    </a:rPr>
                    <a:t>Motivation</a:t>
                  </a:r>
                </a:p>
              </p:txBody>
            </p:sp>
            <p:pic>
              <p:nvPicPr>
                <p:cNvPr id="1084" name="Graphic 1083" descr="User with solid fill">
                  <a:extLst>
                    <a:ext uri="{FF2B5EF4-FFF2-40B4-BE49-F238E27FC236}">
                      <a16:creationId xmlns:a16="http://schemas.microsoft.com/office/drawing/2014/main" id="{BD8AA2B9-2C8E-BFE3-4BB5-6117F15A97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0179" y="3429000"/>
                  <a:ext cx="314544" cy="314544"/>
                </a:xfrm>
                <a:prstGeom prst="rect">
                  <a:avLst/>
                </a:prstGeom>
              </p:spPr>
            </p:pic>
            <p:pic>
              <p:nvPicPr>
                <p:cNvPr id="1085" name="Graphic 1084" descr="Rewind with solid fill">
                  <a:extLst>
                    <a:ext uri="{FF2B5EF4-FFF2-40B4-BE49-F238E27FC236}">
                      <a16:creationId xmlns:a16="http://schemas.microsoft.com/office/drawing/2014/main" id="{237AD7BE-0F2B-2034-9CD0-DCC73A5C89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720179" y="4858063"/>
                  <a:ext cx="323850" cy="323850"/>
                </a:xfrm>
                <a:prstGeom prst="rect">
                  <a:avLst/>
                </a:prstGeom>
              </p:spPr>
            </p:pic>
            <p:sp>
              <p:nvSpPr>
                <p:cNvPr id="1086" name="Rectangle: Rounded Corners 1085">
                  <a:extLst>
                    <a:ext uri="{FF2B5EF4-FFF2-40B4-BE49-F238E27FC236}">
                      <a16:creationId xmlns:a16="http://schemas.microsoft.com/office/drawing/2014/main" id="{1B679213-3F9B-8F85-1855-9CDECD3536D3}"/>
                    </a:ext>
                  </a:extLst>
                </p:cNvPr>
                <p:cNvSpPr/>
                <p:nvPr/>
              </p:nvSpPr>
              <p:spPr>
                <a:xfrm>
                  <a:off x="4655402" y="3329865"/>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7" name="TextBox 1086">
                  <a:extLst>
                    <a:ext uri="{FF2B5EF4-FFF2-40B4-BE49-F238E27FC236}">
                      <a16:creationId xmlns:a16="http://schemas.microsoft.com/office/drawing/2014/main" id="{C7CCF67F-25B5-4BBE-A31C-7EE4A9442868}"/>
                    </a:ext>
                  </a:extLst>
                </p:cNvPr>
                <p:cNvSpPr txBox="1"/>
                <p:nvPr/>
              </p:nvSpPr>
              <p:spPr>
                <a:xfrm>
                  <a:off x="5176553" y="3374213"/>
                  <a:ext cx="2400300" cy="369332"/>
                </a:xfrm>
                <a:prstGeom prst="rect">
                  <a:avLst/>
                </a:prstGeom>
                <a:noFill/>
              </p:spPr>
              <p:txBody>
                <a:bodyPr wrap="square" rtlCol="0">
                  <a:spAutoFit/>
                </a:bodyPr>
                <a:lstStyle/>
                <a:p>
                  <a:r>
                    <a:rPr lang="en-US" dirty="0">
                      <a:solidFill>
                        <a:schemeClr val="bg1"/>
                      </a:solidFill>
                    </a:rPr>
                    <a:t>Community</a:t>
                  </a:r>
                </a:p>
              </p:txBody>
            </p:sp>
            <p:sp>
              <p:nvSpPr>
                <p:cNvPr id="1088" name="TextBox 1087">
                  <a:extLst>
                    <a:ext uri="{FF2B5EF4-FFF2-40B4-BE49-F238E27FC236}">
                      <a16:creationId xmlns:a16="http://schemas.microsoft.com/office/drawing/2014/main" id="{5A1D4356-17CD-CF92-7DB1-329D3040D017}"/>
                    </a:ext>
                  </a:extLst>
                </p:cNvPr>
                <p:cNvSpPr txBox="1"/>
                <p:nvPr/>
              </p:nvSpPr>
              <p:spPr>
                <a:xfrm>
                  <a:off x="5093540" y="4858064"/>
                  <a:ext cx="2400300" cy="369332"/>
                </a:xfrm>
                <a:prstGeom prst="rect">
                  <a:avLst/>
                </a:prstGeom>
                <a:noFill/>
              </p:spPr>
              <p:txBody>
                <a:bodyPr wrap="square" rtlCol="0">
                  <a:spAutoFit/>
                </a:bodyPr>
                <a:lstStyle/>
                <a:p>
                  <a:r>
                    <a:rPr lang="en-US" dirty="0">
                      <a:solidFill>
                        <a:schemeClr val="bg1"/>
                      </a:solidFill>
                    </a:rPr>
                    <a:t>Resources</a:t>
                  </a:r>
                </a:p>
              </p:txBody>
            </p:sp>
            <p:pic>
              <p:nvPicPr>
                <p:cNvPr id="1089" name="Graphic 1088" descr="Users with solid fill">
                  <a:extLst>
                    <a:ext uri="{FF2B5EF4-FFF2-40B4-BE49-F238E27FC236}">
                      <a16:creationId xmlns:a16="http://schemas.microsoft.com/office/drawing/2014/main" id="{4466F8D9-2E92-80F6-F4C5-551067941C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9171" y="3329865"/>
                  <a:ext cx="426115" cy="426115"/>
                </a:xfrm>
                <a:prstGeom prst="rect">
                  <a:avLst/>
                </a:prstGeom>
              </p:spPr>
            </p:pic>
            <p:pic>
              <p:nvPicPr>
                <p:cNvPr id="1090" name="Graphic 1089" descr="Information with solid fill">
                  <a:extLst>
                    <a:ext uri="{FF2B5EF4-FFF2-40B4-BE49-F238E27FC236}">
                      <a16:creationId xmlns:a16="http://schemas.microsoft.com/office/drawing/2014/main" id="{26E030B0-609B-FBF6-EAF1-534E7D642A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0344" y="4889157"/>
                  <a:ext cx="307145" cy="307145"/>
                </a:xfrm>
                <a:prstGeom prst="rect">
                  <a:avLst/>
                </a:prstGeom>
              </p:spPr>
            </p:pic>
            <p:pic>
              <p:nvPicPr>
                <p:cNvPr id="1091" name="Picture 4" descr="Arknights">
                  <a:extLst>
                    <a:ext uri="{FF2B5EF4-FFF2-40B4-BE49-F238E27FC236}">
                      <a16:creationId xmlns:a16="http://schemas.microsoft.com/office/drawing/2014/main" id="{E66D95FE-F5E6-8941-5D30-25313698F41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8798" y="1699842"/>
                  <a:ext cx="2611159" cy="735293"/>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 descr="Top 30 Arknights GIFs | Find the best GIF on Gfycat">
                  <a:extLst>
                    <a:ext uri="{FF2B5EF4-FFF2-40B4-BE49-F238E27FC236}">
                      <a16:creationId xmlns:a16="http://schemas.microsoft.com/office/drawing/2014/main" id="{A0082E36-71DE-9109-BA4E-DCF4CC6F74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2982" r="22229"/>
                <a:stretch/>
              </p:blipFill>
              <p:spPr bwMode="auto">
                <a:xfrm>
                  <a:off x="7671182" y="3343409"/>
                  <a:ext cx="2791970" cy="2910474"/>
                </a:xfrm>
                <a:prstGeom prst="roundRect">
                  <a:avLst>
                    <a:gd name="adj" fmla="val 2085"/>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grpSp>
        <p:sp>
          <p:nvSpPr>
            <p:cNvPr id="1074" name="TextBox 1073">
              <a:extLst>
                <a:ext uri="{FF2B5EF4-FFF2-40B4-BE49-F238E27FC236}">
                  <a16:creationId xmlns:a16="http://schemas.microsoft.com/office/drawing/2014/main" id="{432C8B00-1661-6221-55A1-E5322F3221C4}"/>
                </a:ext>
              </a:extLst>
            </p:cNvPr>
            <p:cNvSpPr txBox="1"/>
            <p:nvPr/>
          </p:nvSpPr>
          <p:spPr>
            <a:xfrm>
              <a:off x="4784084" y="5188555"/>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reddit</a:t>
              </a:r>
            </a:p>
            <a:p>
              <a:pPr marL="285750" indent="-285750">
                <a:buFont typeface="Arial" panose="020B0604020202020204" pitchFamily="34" charset="0"/>
                <a:buChar char="•"/>
              </a:pPr>
              <a:r>
                <a:rPr lang="en-US" dirty="0" err="1">
                  <a:solidFill>
                    <a:schemeClr val="bg1"/>
                  </a:solidFill>
                </a:rPr>
                <a:t>youtube</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arknights</a:t>
              </a:r>
              <a:r>
                <a:rPr lang="en-US" dirty="0">
                  <a:solidFill>
                    <a:schemeClr val="bg1"/>
                  </a:solidFill>
                </a:rPr>
                <a:t> </a:t>
              </a:r>
              <a:r>
                <a:rPr lang="en-US" dirty="0" err="1">
                  <a:solidFill>
                    <a:schemeClr val="bg1"/>
                  </a:solidFill>
                </a:rPr>
                <a:t>aceship</a:t>
              </a:r>
              <a:endParaRPr lang="en-US" dirty="0">
                <a:solidFill>
                  <a:schemeClr val="bg1"/>
                </a:solidFill>
              </a:endParaRPr>
            </a:p>
          </p:txBody>
        </p:sp>
        <p:sp>
          <p:nvSpPr>
            <p:cNvPr id="1075" name="TextBox 1074">
              <a:extLst>
                <a:ext uri="{FF2B5EF4-FFF2-40B4-BE49-F238E27FC236}">
                  <a16:creationId xmlns:a16="http://schemas.microsoft.com/office/drawing/2014/main" id="{7E3B182F-CA62-B1CA-0DE5-0212E269073B}"/>
                </a:ext>
              </a:extLst>
            </p:cNvPr>
            <p:cNvSpPr txBox="1"/>
            <p:nvPr/>
          </p:nvSpPr>
          <p:spPr>
            <a:xfrm>
              <a:off x="1720179" y="3755391"/>
              <a:ext cx="2849258"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Passionate</a:t>
              </a:r>
            </a:p>
            <a:p>
              <a:pPr marL="285750" indent="-285750">
                <a:buFont typeface="Arial" panose="020B0604020202020204" pitchFamily="34" charset="0"/>
                <a:buChar char="•"/>
              </a:pPr>
              <a:r>
                <a:rPr lang="en-US" dirty="0">
                  <a:solidFill>
                    <a:schemeClr val="bg1"/>
                  </a:solidFill>
                </a:rPr>
                <a:t>Vibrant</a:t>
              </a:r>
            </a:p>
            <a:p>
              <a:pPr marL="285750" indent="-285750">
                <a:buFont typeface="Arial" panose="020B0604020202020204" pitchFamily="34" charset="0"/>
                <a:buChar char="•"/>
              </a:pPr>
              <a:r>
                <a:rPr lang="en-US" dirty="0">
                  <a:solidFill>
                    <a:schemeClr val="bg1"/>
                  </a:solidFill>
                </a:rPr>
                <a:t>CN and Global difference</a:t>
              </a:r>
            </a:p>
          </p:txBody>
        </p:sp>
        <p:sp>
          <p:nvSpPr>
            <p:cNvPr id="1076" name="TextBox 1075">
              <a:extLst>
                <a:ext uri="{FF2B5EF4-FFF2-40B4-BE49-F238E27FC236}">
                  <a16:creationId xmlns:a16="http://schemas.microsoft.com/office/drawing/2014/main" id="{B31FBE2A-BB7B-C06A-1173-ACBEFA067CA2}"/>
                </a:ext>
              </a:extLst>
            </p:cNvPr>
            <p:cNvSpPr txBox="1"/>
            <p:nvPr/>
          </p:nvSpPr>
          <p:spPr>
            <a:xfrm>
              <a:off x="1757938" y="518938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characters</a:t>
              </a:r>
            </a:p>
            <a:p>
              <a:pPr marL="285750" indent="-285750">
                <a:buFont typeface="Arial" panose="020B0604020202020204" pitchFamily="34" charset="0"/>
                <a:buChar char="•"/>
              </a:pPr>
              <a:r>
                <a:rPr lang="en-US" dirty="0">
                  <a:solidFill>
                    <a:schemeClr val="bg1"/>
                  </a:solidFill>
                </a:rPr>
                <a:t>finishing the stage</a:t>
              </a:r>
            </a:p>
            <a:p>
              <a:pPr marL="285750" indent="-285750">
                <a:buFont typeface="Arial" panose="020B0604020202020204" pitchFamily="34" charset="0"/>
                <a:buChar char="•"/>
              </a:pPr>
              <a:r>
                <a:rPr lang="en-US" dirty="0">
                  <a:solidFill>
                    <a:schemeClr val="bg1"/>
                  </a:solidFill>
                </a:rPr>
                <a:t>progressing story</a:t>
              </a:r>
            </a:p>
          </p:txBody>
        </p:sp>
        <p:sp>
          <p:nvSpPr>
            <p:cNvPr id="1077" name="TextBox 1076">
              <a:extLst>
                <a:ext uri="{FF2B5EF4-FFF2-40B4-BE49-F238E27FC236}">
                  <a16:creationId xmlns:a16="http://schemas.microsoft.com/office/drawing/2014/main" id="{4A7200AB-D322-7ED8-9E9F-7CEA0A4E9DBD}"/>
                </a:ext>
              </a:extLst>
            </p:cNvPr>
            <p:cNvSpPr txBox="1"/>
            <p:nvPr/>
          </p:nvSpPr>
          <p:spPr>
            <a:xfrm>
              <a:off x="4800947" y="3772869"/>
              <a:ext cx="278427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casual &amp; competitive</a:t>
              </a:r>
            </a:p>
          </p:txBody>
        </p:sp>
      </p:grpSp>
      <p:sp>
        <p:nvSpPr>
          <p:cNvPr id="10" name="TextBox 9">
            <a:extLst>
              <a:ext uri="{FF2B5EF4-FFF2-40B4-BE49-F238E27FC236}">
                <a16:creationId xmlns:a16="http://schemas.microsoft.com/office/drawing/2014/main" id="{415DD872-58DA-26BE-4028-C6ACC154C491}"/>
              </a:ext>
            </a:extLst>
          </p:cNvPr>
          <p:cNvSpPr txBox="1"/>
          <p:nvPr/>
        </p:nvSpPr>
        <p:spPr>
          <a:xfrm>
            <a:off x="4837011" y="0"/>
            <a:ext cx="2330466" cy="769441"/>
          </a:xfrm>
          <a:prstGeom prst="rect">
            <a:avLst/>
          </a:prstGeom>
          <a:noFill/>
        </p:spPr>
        <p:txBody>
          <a:bodyPr wrap="square" rtlCol="0">
            <a:spAutoFit/>
          </a:bodyPr>
          <a:lstStyle/>
          <a:p>
            <a:pPr algn="ctr"/>
            <a:r>
              <a:rPr lang="en-US" sz="4400" dirty="0">
                <a:solidFill>
                  <a:schemeClr val="bg1"/>
                </a:solidFill>
                <a:latin typeface="Arial Rounded MT Bold" panose="020F0704030504030204" pitchFamily="34" charset="0"/>
                <a:cs typeface="Aharoni" panose="02010803020104030203" pitchFamily="2" charset="-79"/>
              </a:rPr>
              <a:t>GAMES</a:t>
            </a:r>
          </a:p>
        </p:txBody>
      </p:sp>
      <p:cxnSp>
        <p:nvCxnSpPr>
          <p:cNvPr id="12" name="Straight Connector 11">
            <a:extLst>
              <a:ext uri="{FF2B5EF4-FFF2-40B4-BE49-F238E27FC236}">
                <a16:creationId xmlns:a16="http://schemas.microsoft.com/office/drawing/2014/main" id="{FEC94F78-CA60-9FD3-FF65-B1180EF6E39A}"/>
              </a:ext>
            </a:extLst>
          </p:cNvPr>
          <p:cNvCxnSpPr>
            <a:cxnSpLocks/>
          </p:cNvCxnSpPr>
          <p:nvPr/>
        </p:nvCxnSpPr>
        <p:spPr>
          <a:xfrm flipH="1">
            <a:off x="4454752" y="769441"/>
            <a:ext cx="3094983" cy="10927"/>
          </a:xfrm>
          <a:prstGeom prst="line">
            <a:avLst/>
          </a:prstGeom>
          <a:ln w="57150" cap="rnd">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93" name="Group 1092">
            <a:extLst>
              <a:ext uri="{FF2B5EF4-FFF2-40B4-BE49-F238E27FC236}">
                <a16:creationId xmlns:a16="http://schemas.microsoft.com/office/drawing/2014/main" id="{CB4996D3-E08A-EDC0-2BF4-5F84EC4B0A8E}"/>
              </a:ext>
            </a:extLst>
          </p:cNvPr>
          <p:cNvGrpSpPr/>
          <p:nvPr/>
        </p:nvGrpSpPr>
        <p:grpSpPr>
          <a:xfrm>
            <a:off x="-12291304" y="2355145"/>
            <a:ext cx="9095678" cy="4885604"/>
            <a:chOff x="1548161" y="1549809"/>
            <a:chExt cx="9095678" cy="4885604"/>
          </a:xfrm>
        </p:grpSpPr>
        <p:grpSp>
          <p:nvGrpSpPr>
            <p:cNvPr id="29" name="Group 28">
              <a:extLst>
                <a:ext uri="{FF2B5EF4-FFF2-40B4-BE49-F238E27FC236}">
                  <a16:creationId xmlns:a16="http://schemas.microsoft.com/office/drawing/2014/main" id="{7AC13CC3-62C3-DAA0-9693-EF0A772F2E4B}"/>
                </a:ext>
              </a:extLst>
            </p:cNvPr>
            <p:cNvGrpSpPr/>
            <p:nvPr/>
          </p:nvGrpSpPr>
          <p:grpSpPr>
            <a:xfrm>
              <a:off x="1548161" y="1549809"/>
              <a:ext cx="9095678" cy="4885604"/>
              <a:chOff x="1548161" y="1549809"/>
              <a:chExt cx="9095678" cy="4885604"/>
            </a:xfrm>
          </p:grpSpPr>
          <p:sp>
            <p:nvSpPr>
              <p:cNvPr id="13" name="Rectangle: Rounded Corners 12">
                <a:extLst>
                  <a:ext uri="{FF2B5EF4-FFF2-40B4-BE49-F238E27FC236}">
                    <a16:creationId xmlns:a16="http://schemas.microsoft.com/office/drawing/2014/main" id="{71DEB6E1-776D-CA05-22BA-00D1B590DEC5}"/>
                  </a:ext>
                </a:extLst>
              </p:cNvPr>
              <p:cNvSpPr/>
              <p:nvPr/>
            </p:nvSpPr>
            <p:spPr>
              <a:xfrm>
                <a:off x="1548161" y="1549809"/>
                <a:ext cx="9095678" cy="4885604"/>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B88EBC5-E6E4-F815-CCD2-A9F54BB2B4E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653539">
                <a:off x="1895750" y="1726030"/>
                <a:ext cx="1441158" cy="14411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609A5D-D901-5312-52C1-B28E7AF5B4BB}"/>
                  </a:ext>
                </a:extLst>
              </p:cNvPr>
              <p:cNvSpPr txBox="1"/>
              <p:nvPr/>
            </p:nvSpPr>
            <p:spPr>
              <a:xfrm>
                <a:off x="3424237" y="1845768"/>
                <a:ext cx="7132272" cy="646331"/>
              </a:xfrm>
              <a:prstGeom prst="rect">
                <a:avLst/>
              </a:prstGeom>
              <a:noFill/>
            </p:spPr>
            <p:txBody>
              <a:bodyPr wrap="square" rtlCol="0">
                <a:spAutoFit/>
              </a:bodyPr>
              <a:lstStyle/>
              <a:p>
                <a:r>
                  <a:rPr lang="en-US" dirty="0">
                    <a:solidFill>
                      <a:schemeClr val="bg1"/>
                    </a:solidFill>
                  </a:rPr>
                  <a:t>A rhythm game known for its difficulty, addictive beat maps, and a community dedicated to self-improvement</a:t>
                </a:r>
              </a:p>
            </p:txBody>
          </p:sp>
          <p:grpSp>
            <p:nvGrpSpPr>
              <p:cNvPr id="21" name="Group 20">
                <a:extLst>
                  <a:ext uri="{FF2B5EF4-FFF2-40B4-BE49-F238E27FC236}">
                    <a16:creationId xmlns:a16="http://schemas.microsoft.com/office/drawing/2014/main" id="{A13B3D0A-7C5E-DE4E-E3B1-5177F908C6E2}"/>
                  </a:ext>
                </a:extLst>
              </p:cNvPr>
              <p:cNvGrpSpPr/>
              <p:nvPr/>
            </p:nvGrpSpPr>
            <p:grpSpPr>
              <a:xfrm>
                <a:off x="1668798" y="3343408"/>
                <a:ext cx="2851950" cy="2924017"/>
                <a:chOff x="1853400" y="3343408"/>
                <a:chExt cx="2851950" cy="2924017"/>
              </a:xfrm>
            </p:grpSpPr>
            <p:sp>
              <p:nvSpPr>
                <p:cNvPr id="7" name="Rectangle: Rounded Corners 6">
                  <a:extLst>
                    <a:ext uri="{FF2B5EF4-FFF2-40B4-BE49-F238E27FC236}">
                      <a16:creationId xmlns:a16="http://schemas.microsoft.com/office/drawing/2014/main" id="{21DFF5F8-5D2B-CF9A-FC99-7B0958D7E65F}"/>
                    </a:ext>
                  </a:extLst>
                </p:cNvPr>
                <p:cNvSpPr/>
                <p:nvPr/>
              </p:nvSpPr>
              <p:spPr>
                <a:xfrm>
                  <a:off x="1853400"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BA630D1-5E24-A7EA-C4B4-28652FC571BC}"/>
                    </a:ext>
                  </a:extLst>
                </p:cNvPr>
                <p:cNvSpPr txBox="1"/>
                <p:nvPr/>
              </p:nvSpPr>
              <p:spPr>
                <a:xfrm>
                  <a:off x="2219325" y="3429000"/>
                  <a:ext cx="2400300" cy="369332"/>
                </a:xfrm>
                <a:prstGeom prst="rect">
                  <a:avLst/>
                </a:prstGeom>
                <a:noFill/>
              </p:spPr>
              <p:txBody>
                <a:bodyPr wrap="square" rtlCol="0">
                  <a:spAutoFit/>
                </a:bodyPr>
                <a:lstStyle/>
                <a:p>
                  <a:r>
                    <a:rPr lang="en-US" dirty="0">
                      <a:solidFill>
                        <a:schemeClr val="bg1"/>
                      </a:solidFill>
                    </a:rPr>
                    <a:t>Player base</a:t>
                  </a:r>
                </a:p>
              </p:txBody>
            </p:sp>
            <p:sp>
              <p:nvSpPr>
                <p:cNvPr id="14" name="TextBox 13">
                  <a:extLst>
                    <a:ext uri="{FF2B5EF4-FFF2-40B4-BE49-F238E27FC236}">
                      <a16:creationId xmlns:a16="http://schemas.microsoft.com/office/drawing/2014/main" id="{3CA3883E-7D22-7BE0-D2C5-C1962812455E}"/>
                    </a:ext>
                  </a:extLst>
                </p:cNvPr>
                <p:cNvSpPr txBox="1"/>
                <p:nvPr/>
              </p:nvSpPr>
              <p:spPr>
                <a:xfrm>
                  <a:off x="2219325" y="4858063"/>
                  <a:ext cx="2400300" cy="369332"/>
                </a:xfrm>
                <a:prstGeom prst="rect">
                  <a:avLst/>
                </a:prstGeom>
                <a:noFill/>
              </p:spPr>
              <p:txBody>
                <a:bodyPr wrap="square" rtlCol="0">
                  <a:spAutoFit/>
                </a:bodyPr>
                <a:lstStyle/>
                <a:p>
                  <a:r>
                    <a:rPr lang="en-US" dirty="0">
                      <a:solidFill>
                        <a:schemeClr val="bg1"/>
                      </a:solidFill>
                    </a:rPr>
                    <a:t>Motivation</a:t>
                  </a:r>
                </a:p>
              </p:txBody>
            </p:sp>
            <p:pic>
              <p:nvPicPr>
                <p:cNvPr id="16" name="Graphic 15" descr="User with solid fill">
                  <a:extLst>
                    <a:ext uri="{FF2B5EF4-FFF2-40B4-BE49-F238E27FC236}">
                      <a16:creationId xmlns:a16="http://schemas.microsoft.com/office/drawing/2014/main" id="{22B7EAEE-8B18-F6C4-AE6E-DD63B2F9F2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4781" y="3429000"/>
                  <a:ext cx="314544" cy="314544"/>
                </a:xfrm>
                <a:prstGeom prst="rect">
                  <a:avLst/>
                </a:prstGeom>
              </p:spPr>
            </p:pic>
            <p:pic>
              <p:nvPicPr>
                <p:cNvPr id="18" name="Graphic 17" descr="Rewind with solid fill">
                  <a:extLst>
                    <a:ext uri="{FF2B5EF4-FFF2-40B4-BE49-F238E27FC236}">
                      <a16:creationId xmlns:a16="http://schemas.microsoft.com/office/drawing/2014/main" id="{545728B3-2A33-E462-E9C4-54C74E8FD4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904781" y="4858063"/>
                  <a:ext cx="323850" cy="323850"/>
                </a:xfrm>
                <a:prstGeom prst="rect">
                  <a:avLst/>
                </a:prstGeom>
              </p:spPr>
            </p:pic>
          </p:grpSp>
          <p:sp>
            <p:nvSpPr>
              <p:cNvPr id="19" name="Rectangle: Rounded Corners 18">
                <a:extLst>
                  <a:ext uri="{FF2B5EF4-FFF2-40B4-BE49-F238E27FC236}">
                    <a16:creationId xmlns:a16="http://schemas.microsoft.com/office/drawing/2014/main" id="{7C296929-366F-FB48-B6DE-2D5EDBD4A043}"/>
                  </a:ext>
                </a:extLst>
              </p:cNvPr>
              <p:cNvSpPr/>
              <p:nvPr/>
            </p:nvSpPr>
            <p:spPr>
              <a:xfrm>
                <a:off x="4681886" y="3343408"/>
                <a:ext cx="2851950" cy="2924017"/>
              </a:xfrm>
              <a:prstGeom prst="roundRect">
                <a:avLst>
                  <a:gd name="adj" fmla="val 2381"/>
                </a:avLst>
              </a:prstGeom>
              <a:solidFill>
                <a:srgbClr val="30245A"/>
              </a:solidFill>
              <a:ln w="28575">
                <a:solidFill>
                  <a:schemeClr val="bg1"/>
                </a:solidFill>
              </a:ln>
              <a:effectLst>
                <a:glow rad="63500">
                  <a:schemeClr val="tx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ACB8E25-5403-9095-0F4B-514DF92569BA}"/>
                  </a:ext>
                </a:extLst>
              </p:cNvPr>
              <p:cNvSpPr txBox="1"/>
              <p:nvPr/>
            </p:nvSpPr>
            <p:spPr>
              <a:xfrm>
                <a:off x="5176553" y="3374213"/>
                <a:ext cx="2400300" cy="369332"/>
              </a:xfrm>
              <a:prstGeom prst="rect">
                <a:avLst/>
              </a:prstGeom>
              <a:noFill/>
            </p:spPr>
            <p:txBody>
              <a:bodyPr wrap="square" rtlCol="0">
                <a:spAutoFit/>
              </a:bodyPr>
              <a:lstStyle/>
              <a:p>
                <a:r>
                  <a:rPr lang="en-US" dirty="0">
                    <a:solidFill>
                      <a:schemeClr val="bg1"/>
                    </a:solidFill>
                  </a:rPr>
                  <a:t>Community</a:t>
                </a:r>
              </a:p>
            </p:txBody>
          </p:sp>
          <p:sp>
            <p:nvSpPr>
              <p:cNvPr id="23" name="TextBox 22">
                <a:extLst>
                  <a:ext uri="{FF2B5EF4-FFF2-40B4-BE49-F238E27FC236}">
                    <a16:creationId xmlns:a16="http://schemas.microsoft.com/office/drawing/2014/main" id="{2F82F09A-BC9D-574B-120F-C5ECFF606FB0}"/>
                  </a:ext>
                </a:extLst>
              </p:cNvPr>
              <p:cNvSpPr txBox="1"/>
              <p:nvPr/>
            </p:nvSpPr>
            <p:spPr>
              <a:xfrm>
                <a:off x="5093540" y="4858064"/>
                <a:ext cx="2400300" cy="369332"/>
              </a:xfrm>
              <a:prstGeom prst="rect">
                <a:avLst/>
              </a:prstGeom>
              <a:noFill/>
            </p:spPr>
            <p:txBody>
              <a:bodyPr wrap="square" rtlCol="0">
                <a:spAutoFit/>
              </a:bodyPr>
              <a:lstStyle/>
              <a:p>
                <a:r>
                  <a:rPr lang="en-US" dirty="0">
                    <a:solidFill>
                      <a:schemeClr val="bg1"/>
                    </a:solidFill>
                  </a:rPr>
                  <a:t>Resources</a:t>
                </a:r>
              </a:p>
            </p:txBody>
          </p:sp>
          <p:pic>
            <p:nvPicPr>
              <p:cNvPr id="25" name="Graphic 24" descr="Users with solid fill">
                <a:extLst>
                  <a:ext uri="{FF2B5EF4-FFF2-40B4-BE49-F238E27FC236}">
                    <a16:creationId xmlns:a16="http://schemas.microsoft.com/office/drawing/2014/main" id="{2C99B1A4-D9E5-F50B-C7C6-C21CE431E6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9171" y="3329865"/>
                <a:ext cx="426115" cy="426115"/>
              </a:xfrm>
              <a:prstGeom prst="rect">
                <a:avLst/>
              </a:prstGeom>
            </p:spPr>
          </p:pic>
          <p:pic>
            <p:nvPicPr>
              <p:cNvPr id="27" name="Graphic 26" descr="Information with solid fill">
                <a:extLst>
                  <a:ext uri="{FF2B5EF4-FFF2-40B4-BE49-F238E27FC236}">
                    <a16:creationId xmlns:a16="http://schemas.microsoft.com/office/drawing/2014/main" id="{DEE57F27-EFE7-2ABD-0AD7-1CBAF31979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0344" y="4889157"/>
                <a:ext cx="307145" cy="307145"/>
              </a:xfrm>
              <a:prstGeom prst="rect">
                <a:avLst/>
              </a:prstGeom>
            </p:spPr>
          </p:pic>
          <p:pic>
            <p:nvPicPr>
              <p:cNvPr id="1032" name="Picture 8" descr="Osu Video Game GIF - Osu Video Game Tap Game - Discover &amp; Share GIFs">
                <a:extLst>
                  <a:ext uri="{FF2B5EF4-FFF2-40B4-BE49-F238E27FC236}">
                    <a16:creationId xmlns:a16="http://schemas.microsoft.com/office/drawing/2014/main" id="{3508C73A-8619-DA4B-F804-BF41ABC1BB0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4912" t="2211" r="22816" b="1"/>
              <a:stretch/>
            </p:blipFill>
            <p:spPr bwMode="auto">
              <a:xfrm>
                <a:off x="7716888" y="3356953"/>
                <a:ext cx="2765813" cy="2910473"/>
              </a:xfrm>
              <a:prstGeom prst="roundRect">
                <a:avLst>
                  <a:gd name="adj" fmla="val 2405"/>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F7422D9D-1D9C-81DB-A0A2-3655699D2521}"/>
                </a:ext>
              </a:extLst>
            </p:cNvPr>
            <p:cNvSpPr txBox="1"/>
            <p:nvPr/>
          </p:nvSpPr>
          <p:spPr>
            <a:xfrm>
              <a:off x="1720179" y="3755391"/>
              <a:ext cx="240030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competitive</a:t>
              </a:r>
            </a:p>
            <a:p>
              <a:pPr marL="285750" indent="-285750">
                <a:buFont typeface="Arial" panose="020B0604020202020204" pitchFamily="34" charset="0"/>
                <a:buChar char="•"/>
              </a:pPr>
              <a:r>
                <a:rPr lang="en-US" dirty="0">
                  <a:solidFill>
                    <a:schemeClr val="bg1"/>
                  </a:solidFill>
                </a:rPr>
                <a:t>improvement driven </a:t>
              </a:r>
            </a:p>
          </p:txBody>
        </p:sp>
        <p:sp>
          <p:nvSpPr>
            <p:cNvPr id="9" name="TextBox 8">
              <a:extLst>
                <a:ext uri="{FF2B5EF4-FFF2-40B4-BE49-F238E27FC236}">
                  <a16:creationId xmlns:a16="http://schemas.microsoft.com/office/drawing/2014/main" id="{B57A9F9F-15B2-BD5A-0F2E-4EEB4EE341D7}"/>
                </a:ext>
              </a:extLst>
            </p:cNvPr>
            <p:cNvSpPr txBox="1"/>
            <p:nvPr/>
          </p:nvSpPr>
          <p:spPr>
            <a:xfrm>
              <a:off x="1757938" y="5189381"/>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rankings</a:t>
              </a:r>
            </a:p>
            <a:p>
              <a:pPr marL="285750" indent="-285750">
                <a:buFont typeface="Arial" panose="020B0604020202020204" pitchFamily="34" charset="0"/>
                <a:buChar char="•"/>
              </a:pPr>
              <a:r>
                <a:rPr lang="en-US" dirty="0">
                  <a:solidFill>
                    <a:schemeClr val="bg1"/>
                  </a:solidFill>
                </a:rPr>
                <a:t>beat map score</a:t>
              </a:r>
            </a:p>
            <a:p>
              <a:pPr marL="285750" indent="-285750">
                <a:buFont typeface="Arial" panose="020B0604020202020204" pitchFamily="34" charset="0"/>
                <a:buChar char="•"/>
              </a:pPr>
              <a:r>
                <a:rPr lang="en-US" dirty="0">
                  <a:solidFill>
                    <a:schemeClr val="bg1"/>
                  </a:solidFill>
                </a:rPr>
                <a:t>self improvement</a:t>
              </a:r>
            </a:p>
          </p:txBody>
        </p:sp>
        <p:sp>
          <p:nvSpPr>
            <p:cNvPr id="15" name="TextBox 14">
              <a:extLst>
                <a:ext uri="{FF2B5EF4-FFF2-40B4-BE49-F238E27FC236}">
                  <a16:creationId xmlns:a16="http://schemas.microsoft.com/office/drawing/2014/main" id="{975591D6-6F71-F193-F3CA-455AD364B406}"/>
                </a:ext>
              </a:extLst>
            </p:cNvPr>
            <p:cNvSpPr txBox="1"/>
            <p:nvPr/>
          </p:nvSpPr>
          <p:spPr>
            <a:xfrm>
              <a:off x="4784084" y="5188555"/>
              <a:ext cx="24003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reddit</a:t>
              </a:r>
            </a:p>
            <a:p>
              <a:pPr marL="285750" indent="-285750">
                <a:buFont typeface="Arial" panose="020B0604020202020204" pitchFamily="34" charset="0"/>
                <a:buChar char="•"/>
              </a:pPr>
              <a:r>
                <a:rPr lang="en-US" dirty="0" err="1">
                  <a:solidFill>
                    <a:schemeClr val="bg1"/>
                  </a:solidFill>
                </a:rPr>
                <a:t>youtube</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in-game stats</a:t>
              </a:r>
            </a:p>
          </p:txBody>
        </p:sp>
        <p:sp>
          <p:nvSpPr>
            <p:cNvPr id="17" name="TextBox 16">
              <a:extLst>
                <a:ext uri="{FF2B5EF4-FFF2-40B4-BE49-F238E27FC236}">
                  <a16:creationId xmlns:a16="http://schemas.microsoft.com/office/drawing/2014/main" id="{EE2348FE-5170-A0EE-C2AF-D8065AEF3530}"/>
                </a:ext>
              </a:extLst>
            </p:cNvPr>
            <p:cNvSpPr txBox="1"/>
            <p:nvPr/>
          </p:nvSpPr>
          <p:spPr>
            <a:xfrm>
              <a:off x="4800947" y="3772869"/>
              <a:ext cx="278427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casual &amp; competitive</a:t>
              </a:r>
            </a:p>
            <a:p>
              <a:pPr marL="285750" indent="-285750">
                <a:buFont typeface="Arial" panose="020B0604020202020204" pitchFamily="34" charset="0"/>
                <a:buChar char="•"/>
              </a:pPr>
              <a:r>
                <a:rPr lang="en-US" dirty="0">
                  <a:solidFill>
                    <a:schemeClr val="bg1"/>
                  </a:solidFill>
                </a:rPr>
                <a:t>2.2m twitch followers</a:t>
              </a:r>
            </a:p>
            <a:p>
              <a:pPr marL="285750" indent="-285750">
                <a:buFont typeface="Arial" panose="020B0604020202020204" pitchFamily="34" charset="0"/>
                <a:buChar char="•"/>
              </a:pPr>
              <a:r>
                <a:rPr lang="en-US" dirty="0">
                  <a:solidFill>
                    <a:schemeClr val="bg1"/>
                  </a:solidFill>
                </a:rPr>
                <a:t>esports</a:t>
              </a:r>
            </a:p>
          </p:txBody>
        </p:sp>
      </p:grpSp>
      <p:pic>
        <p:nvPicPr>
          <p:cNvPr id="2" name="Graphic 1" descr="Play with solid fill">
            <a:extLst>
              <a:ext uri="{FF2B5EF4-FFF2-40B4-BE49-F238E27FC236}">
                <a16:creationId xmlns:a16="http://schemas.microsoft.com/office/drawing/2014/main" id="{9931A2F7-DEC0-F38D-CF53-BB89BA319AF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257175" y="3781423"/>
            <a:ext cx="914401" cy="914401"/>
          </a:xfrm>
          <a:prstGeom prst="rect">
            <a:avLst/>
          </a:prstGeom>
          <a:effectLst>
            <a:glow rad="101600">
              <a:schemeClr val="accent4">
                <a:satMod val="175000"/>
                <a:alpha val="40000"/>
              </a:schemeClr>
            </a:glow>
            <a:softEdge rad="0"/>
          </a:effectLst>
        </p:spPr>
      </p:pic>
      <p:pic>
        <p:nvPicPr>
          <p:cNvPr id="8" name="Graphic 7" descr="Play with solid fill">
            <a:extLst>
              <a:ext uri="{FF2B5EF4-FFF2-40B4-BE49-F238E27FC236}">
                <a16:creationId xmlns:a16="http://schemas.microsoft.com/office/drawing/2014/main" id="{71498CA1-8333-0686-742E-EEF635DB731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020424" y="3781424"/>
            <a:ext cx="914401" cy="914401"/>
          </a:xfrm>
          <a:prstGeom prst="rect">
            <a:avLst/>
          </a:prstGeom>
          <a:effectLst>
            <a:softEdge rad="0"/>
          </a:effectLst>
        </p:spPr>
      </p:pic>
    </p:spTree>
    <p:extLst>
      <p:ext uri="{BB962C8B-B14F-4D97-AF65-F5344CB8AC3E}">
        <p14:creationId xmlns:p14="http://schemas.microsoft.com/office/powerpoint/2010/main" val="381170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1F4D"/>
        </a:solidFill>
        <a:effectLst/>
      </p:bgPr>
    </p:bg>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B714E39E-E09E-7D0B-C4E3-3591187795D2}"/>
              </a:ext>
            </a:extLst>
          </p:cNvPr>
          <p:cNvSpPr/>
          <p:nvPr/>
        </p:nvSpPr>
        <p:spPr>
          <a:xfrm>
            <a:off x="8739990" y="3310808"/>
            <a:ext cx="3132035" cy="3514172"/>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65AFC38A-B191-DAF3-CD6A-6A3B7E4F2F83}"/>
              </a:ext>
            </a:extLst>
          </p:cNvPr>
          <p:cNvSpPr/>
          <p:nvPr/>
        </p:nvSpPr>
        <p:spPr>
          <a:xfrm>
            <a:off x="4554063" y="3343828"/>
            <a:ext cx="3132035" cy="3514172"/>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71817267-BF6E-6C6B-21FD-FE3B8A169BCE}"/>
              </a:ext>
            </a:extLst>
          </p:cNvPr>
          <p:cNvSpPr/>
          <p:nvPr/>
        </p:nvSpPr>
        <p:spPr>
          <a:xfrm>
            <a:off x="327808" y="3343828"/>
            <a:ext cx="3132035" cy="3514172"/>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15DD872-58DA-26BE-4028-C6ACC154C491}"/>
              </a:ext>
            </a:extLst>
          </p:cNvPr>
          <p:cNvSpPr txBox="1"/>
          <p:nvPr/>
        </p:nvSpPr>
        <p:spPr>
          <a:xfrm>
            <a:off x="2424280" y="33020"/>
            <a:ext cx="7343440" cy="769441"/>
          </a:xfrm>
          <a:prstGeom prst="rect">
            <a:avLst/>
          </a:prstGeom>
          <a:noFill/>
        </p:spPr>
        <p:txBody>
          <a:bodyPr wrap="square" rtlCol="0">
            <a:spAutoFit/>
          </a:bodyPr>
          <a:lstStyle/>
          <a:p>
            <a:pPr algn="ctr"/>
            <a:r>
              <a:rPr lang="en-US" sz="4400" dirty="0">
                <a:solidFill>
                  <a:schemeClr val="bg1"/>
                </a:solidFill>
                <a:latin typeface="Arial Rounded MT Bold" panose="020F0704030504030204" pitchFamily="34" charset="0"/>
                <a:cs typeface="Aharoni" panose="02010803020104030203" pitchFamily="2" charset="-79"/>
              </a:rPr>
              <a:t>RECOMMENDATIONS</a:t>
            </a:r>
          </a:p>
        </p:txBody>
      </p:sp>
      <p:cxnSp>
        <p:nvCxnSpPr>
          <p:cNvPr id="12" name="Straight Connector 11">
            <a:extLst>
              <a:ext uri="{FF2B5EF4-FFF2-40B4-BE49-F238E27FC236}">
                <a16:creationId xmlns:a16="http://schemas.microsoft.com/office/drawing/2014/main" id="{FEC94F78-CA60-9FD3-FF65-B1180EF6E39A}"/>
              </a:ext>
            </a:extLst>
          </p:cNvPr>
          <p:cNvCxnSpPr>
            <a:cxnSpLocks/>
          </p:cNvCxnSpPr>
          <p:nvPr/>
        </p:nvCxnSpPr>
        <p:spPr>
          <a:xfrm flipH="1">
            <a:off x="2605192" y="802461"/>
            <a:ext cx="6791115" cy="0"/>
          </a:xfrm>
          <a:prstGeom prst="line">
            <a:avLst/>
          </a:prstGeom>
          <a:ln w="57150" cap="rnd">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9E9CB19-7B71-BA75-A791-973B254BE61A}"/>
              </a:ext>
            </a:extLst>
          </p:cNvPr>
          <p:cNvGrpSpPr/>
          <p:nvPr/>
        </p:nvGrpSpPr>
        <p:grpSpPr>
          <a:xfrm>
            <a:off x="306490" y="1171590"/>
            <a:ext cx="3132035" cy="2552689"/>
            <a:chOff x="306490" y="1171590"/>
            <a:chExt cx="3132035" cy="2552689"/>
          </a:xfrm>
        </p:grpSpPr>
        <p:sp>
          <p:nvSpPr>
            <p:cNvPr id="3" name="Rectangle: Rounded Corners 2">
              <a:extLst>
                <a:ext uri="{FF2B5EF4-FFF2-40B4-BE49-F238E27FC236}">
                  <a16:creationId xmlns:a16="http://schemas.microsoft.com/office/drawing/2014/main" id="{BDF232D9-6A85-B3D4-16BF-B412D6D4B46C}"/>
                </a:ext>
              </a:extLst>
            </p:cNvPr>
            <p:cNvSpPr/>
            <p:nvPr/>
          </p:nvSpPr>
          <p:spPr>
            <a:xfrm>
              <a:off x="306490" y="1171590"/>
              <a:ext cx="3132035" cy="1962132"/>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2C34C02-860E-F161-C34E-385E7E6B066B}"/>
                </a:ext>
              </a:extLst>
            </p:cNvPr>
            <p:cNvSpPr/>
            <p:nvPr/>
          </p:nvSpPr>
          <p:spPr>
            <a:xfrm>
              <a:off x="1038224" y="2085975"/>
              <a:ext cx="1676401" cy="1638304"/>
            </a:xfrm>
            <a:prstGeom prst="ellipse">
              <a:avLst/>
            </a:prstGeom>
            <a:solidFill>
              <a:srgbClr val="291F4D"/>
            </a:solidFill>
            <a:ln>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63AA2B9-6CF1-18CE-6AF1-2CBB2404F67F}"/>
                </a:ext>
              </a:extLst>
            </p:cNvPr>
            <p:cNvSpPr/>
            <p:nvPr/>
          </p:nvSpPr>
          <p:spPr>
            <a:xfrm>
              <a:off x="1178700" y="2196102"/>
              <a:ext cx="1387614" cy="141804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2AE06AF9-BD7B-14EC-6C8E-D36DF7685FD5}"/>
              </a:ext>
            </a:extLst>
          </p:cNvPr>
          <p:cNvGrpSpPr/>
          <p:nvPr/>
        </p:nvGrpSpPr>
        <p:grpSpPr>
          <a:xfrm>
            <a:off x="4529982" y="1176942"/>
            <a:ext cx="3132035" cy="2552689"/>
            <a:chOff x="306490" y="1171590"/>
            <a:chExt cx="3132035" cy="2552689"/>
          </a:xfrm>
        </p:grpSpPr>
        <p:sp>
          <p:nvSpPr>
            <p:cNvPr id="9" name="Rectangle: Rounded Corners 8">
              <a:extLst>
                <a:ext uri="{FF2B5EF4-FFF2-40B4-BE49-F238E27FC236}">
                  <a16:creationId xmlns:a16="http://schemas.microsoft.com/office/drawing/2014/main" id="{3AF8A45C-E4E0-BC32-30FD-4F2C45094E0C}"/>
                </a:ext>
              </a:extLst>
            </p:cNvPr>
            <p:cNvSpPr/>
            <p:nvPr/>
          </p:nvSpPr>
          <p:spPr>
            <a:xfrm>
              <a:off x="306490" y="1171590"/>
              <a:ext cx="3132035" cy="1962132"/>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863A56-1D24-95D1-DE56-B4126B2E3FF3}"/>
                </a:ext>
              </a:extLst>
            </p:cNvPr>
            <p:cNvSpPr/>
            <p:nvPr/>
          </p:nvSpPr>
          <p:spPr>
            <a:xfrm>
              <a:off x="1038224" y="2085975"/>
              <a:ext cx="1676401" cy="1638304"/>
            </a:xfrm>
            <a:prstGeom prst="ellipse">
              <a:avLst/>
            </a:prstGeom>
            <a:solidFill>
              <a:srgbClr val="291F4D"/>
            </a:solidFill>
            <a:ln>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893BDEEF-B1D1-4E3D-394B-FA16D9E7E193}"/>
                </a:ext>
              </a:extLst>
            </p:cNvPr>
            <p:cNvSpPr/>
            <p:nvPr/>
          </p:nvSpPr>
          <p:spPr>
            <a:xfrm>
              <a:off x="1178700" y="2196102"/>
              <a:ext cx="1387614" cy="141804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44695387-813A-64AB-D3D5-F84DF3DDD626}"/>
              </a:ext>
            </a:extLst>
          </p:cNvPr>
          <p:cNvGrpSpPr/>
          <p:nvPr/>
        </p:nvGrpSpPr>
        <p:grpSpPr>
          <a:xfrm>
            <a:off x="8753475" y="1171590"/>
            <a:ext cx="3132035" cy="2552689"/>
            <a:chOff x="306490" y="1171590"/>
            <a:chExt cx="3132035" cy="2552689"/>
          </a:xfrm>
        </p:grpSpPr>
        <p:sp>
          <p:nvSpPr>
            <p:cNvPr id="22" name="Rectangle: Rounded Corners 21">
              <a:extLst>
                <a:ext uri="{FF2B5EF4-FFF2-40B4-BE49-F238E27FC236}">
                  <a16:creationId xmlns:a16="http://schemas.microsoft.com/office/drawing/2014/main" id="{637F3DAC-6A13-D00D-2B78-AD44FCF0D525}"/>
                </a:ext>
              </a:extLst>
            </p:cNvPr>
            <p:cNvSpPr/>
            <p:nvPr/>
          </p:nvSpPr>
          <p:spPr>
            <a:xfrm>
              <a:off x="306490" y="1171590"/>
              <a:ext cx="3132035" cy="1962132"/>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29567F7-5048-ABA0-23A9-17FAC3C4949C}"/>
                </a:ext>
              </a:extLst>
            </p:cNvPr>
            <p:cNvSpPr/>
            <p:nvPr/>
          </p:nvSpPr>
          <p:spPr>
            <a:xfrm>
              <a:off x="1038224" y="2085975"/>
              <a:ext cx="1676401" cy="1638304"/>
            </a:xfrm>
            <a:prstGeom prst="ellipse">
              <a:avLst/>
            </a:prstGeom>
            <a:solidFill>
              <a:srgbClr val="291F4D"/>
            </a:solidFill>
            <a:ln>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ED2CAB3-7AD3-E9BA-B212-22086525C45E}"/>
                </a:ext>
              </a:extLst>
            </p:cNvPr>
            <p:cNvSpPr/>
            <p:nvPr/>
          </p:nvSpPr>
          <p:spPr>
            <a:xfrm>
              <a:off x="1178700" y="2196102"/>
              <a:ext cx="1387614" cy="141804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TextBox 34">
            <a:extLst>
              <a:ext uri="{FF2B5EF4-FFF2-40B4-BE49-F238E27FC236}">
                <a16:creationId xmlns:a16="http://schemas.microsoft.com/office/drawing/2014/main" id="{8F91730B-4432-05A4-6D02-92D68A9FFD36}"/>
              </a:ext>
            </a:extLst>
          </p:cNvPr>
          <p:cNvSpPr txBox="1"/>
          <p:nvPr/>
        </p:nvSpPr>
        <p:spPr>
          <a:xfrm>
            <a:off x="1473488" y="2044491"/>
            <a:ext cx="1130753" cy="1569660"/>
          </a:xfrm>
          <a:prstGeom prst="rect">
            <a:avLst/>
          </a:prstGeom>
          <a:noFill/>
        </p:spPr>
        <p:txBody>
          <a:bodyPr wrap="square" rtlCol="0">
            <a:spAutoFit/>
          </a:bodyPr>
          <a:lstStyle/>
          <a:p>
            <a:r>
              <a:rPr lang="en-US" sz="9600" dirty="0">
                <a:solidFill>
                  <a:schemeClr val="bg1"/>
                </a:solidFill>
                <a:latin typeface="Aharoni" panose="02010803020104030203" pitchFamily="2" charset="-79"/>
                <a:cs typeface="Aharoni" panose="02010803020104030203" pitchFamily="2" charset="-79"/>
              </a:rPr>
              <a:t>1</a:t>
            </a:r>
          </a:p>
        </p:txBody>
      </p:sp>
      <p:sp>
        <p:nvSpPr>
          <p:cNvPr id="36" name="TextBox 35">
            <a:extLst>
              <a:ext uri="{FF2B5EF4-FFF2-40B4-BE49-F238E27FC236}">
                <a16:creationId xmlns:a16="http://schemas.microsoft.com/office/drawing/2014/main" id="{71B6A0BF-DC54-7E3F-5410-C332D39EBD9C}"/>
              </a:ext>
            </a:extLst>
          </p:cNvPr>
          <p:cNvSpPr txBox="1"/>
          <p:nvPr/>
        </p:nvSpPr>
        <p:spPr>
          <a:xfrm>
            <a:off x="5733208" y="2044491"/>
            <a:ext cx="1130753" cy="1569660"/>
          </a:xfrm>
          <a:prstGeom prst="rect">
            <a:avLst/>
          </a:prstGeom>
          <a:noFill/>
        </p:spPr>
        <p:txBody>
          <a:bodyPr wrap="square" rtlCol="0">
            <a:spAutoFit/>
          </a:bodyPr>
          <a:lstStyle/>
          <a:p>
            <a:r>
              <a:rPr lang="en-US" sz="9600" dirty="0">
                <a:solidFill>
                  <a:schemeClr val="bg1"/>
                </a:solidFill>
                <a:latin typeface="Aharoni" panose="02010803020104030203" pitchFamily="2" charset="-79"/>
                <a:cs typeface="Aharoni" panose="02010803020104030203" pitchFamily="2" charset="-79"/>
              </a:rPr>
              <a:t>2</a:t>
            </a:r>
          </a:p>
        </p:txBody>
      </p:sp>
      <p:sp>
        <p:nvSpPr>
          <p:cNvPr id="37" name="TextBox 36">
            <a:extLst>
              <a:ext uri="{FF2B5EF4-FFF2-40B4-BE49-F238E27FC236}">
                <a16:creationId xmlns:a16="http://schemas.microsoft.com/office/drawing/2014/main" id="{86572A25-57D2-A03D-4A87-B670C70AE084}"/>
              </a:ext>
            </a:extLst>
          </p:cNvPr>
          <p:cNvSpPr txBox="1"/>
          <p:nvPr/>
        </p:nvSpPr>
        <p:spPr>
          <a:xfrm>
            <a:off x="9956701" y="2044491"/>
            <a:ext cx="1130753" cy="1569660"/>
          </a:xfrm>
          <a:prstGeom prst="rect">
            <a:avLst/>
          </a:prstGeom>
          <a:noFill/>
        </p:spPr>
        <p:txBody>
          <a:bodyPr wrap="square" rtlCol="0">
            <a:spAutoFit/>
          </a:bodyPr>
          <a:lstStyle/>
          <a:p>
            <a:r>
              <a:rPr lang="en-US" sz="9600" dirty="0">
                <a:solidFill>
                  <a:schemeClr val="bg1"/>
                </a:solidFill>
                <a:latin typeface="Aharoni" panose="02010803020104030203" pitchFamily="2" charset="-79"/>
                <a:cs typeface="Aharoni" panose="02010803020104030203" pitchFamily="2" charset="-79"/>
              </a:rPr>
              <a:t>3</a:t>
            </a:r>
          </a:p>
        </p:txBody>
      </p:sp>
      <p:sp>
        <p:nvSpPr>
          <p:cNvPr id="2" name="TextBox 1">
            <a:extLst>
              <a:ext uri="{FF2B5EF4-FFF2-40B4-BE49-F238E27FC236}">
                <a16:creationId xmlns:a16="http://schemas.microsoft.com/office/drawing/2014/main" id="{A214AC12-7309-E533-D4D7-D61EB9BE6DA5}"/>
              </a:ext>
            </a:extLst>
          </p:cNvPr>
          <p:cNvSpPr txBox="1"/>
          <p:nvPr/>
        </p:nvSpPr>
        <p:spPr>
          <a:xfrm>
            <a:off x="399361" y="1426924"/>
            <a:ext cx="2817845" cy="369332"/>
          </a:xfrm>
          <a:prstGeom prst="rect">
            <a:avLst/>
          </a:prstGeom>
          <a:noFill/>
        </p:spPr>
        <p:txBody>
          <a:bodyPr wrap="square" rtlCol="0">
            <a:spAutoFit/>
          </a:bodyPr>
          <a:lstStyle/>
          <a:p>
            <a:pPr algn="ctr"/>
            <a:r>
              <a:rPr lang="en-US" dirty="0">
                <a:solidFill>
                  <a:schemeClr val="bg1"/>
                </a:solidFill>
              </a:rPr>
              <a:t>Mobile implementation</a:t>
            </a:r>
          </a:p>
        </p:txBody>
      </p:sp>
      <p:sp>
        <p:nvSpPr>
          <p:cNvPr id="5" name="TextBox 4">
            <a:extLst>
              <a:ext uri="{FF2B5EF4-FFF2-40B4-BE49-F238E27FC236}">
                <a16:creationId xmlns:a16="http://schemas.microsoft.com/office/drawing/2014/main" id="{B0F3FD01-3450-FEB1-851B-9E71DD625370}"/>
              </a:ext>
            </a:extLst>
          </p:cNvPr>
          <p:cNvSpPr txBox="1"/>
          <p:nvPr/>
        </p:nvSpPr>
        <p:spPr>
          <a:xfrm>
            <a:off x="4687077" y="1347514"/>
            <a:ext cx="2817845" cy="369332"/>
          </a:xfrm>
          <a:prstGeom prst="rect">
            <a:avLst/>
          </a:prstGeom>
          <a:noFill/>
        </p:spPr>
        <p:txBody>
          <a:bodyPr wrap="square" rtlCol="0">
            <a:spAutoFit/>
          </a:bodyPr>
          <a:lstStyle/>
          <a:p>
            <a:pPr algn="ctr"/>
            <a:r>
              <a:rPr lang="en-US" dirty="0" err="1">
                <a:solidFill>
                  <a:schemeClr val="bg1"/>
                </a:solidFill>
              </a:rPr>
              <a:t>Gacha</a:t>
            </a:r>
            <a:r>
              <a:rPr lang="en-US" dirty="0">
                <a:solidFill>
                  <a:schemeClr val="bg1"/>
                </a:solidFill>
              </a:rPr>
              <a:t> Games</a:t>
            </a:r>
          </a:p>
        </p:txBody>
      </p:sp>
      <p:sp>
        <p:nvSpPr>
          <p:cNvPr id="11" name="TextBox 10">
            <a:extLst>
              <a:ext uri="{FF2B5EF4-FFF2-40B4-BE49-F238E27FC236}">
                <a16:creationId xmlns:a16="http://schemas.microsoft.com/office/drawing/2014/main" id="{C78143CE-3EBB-E62C-EB8F-A587A3DDFFAB}"/>
              </a:ext>
            </a:extLst>
          </p:cNvPr>
          <p:cNvSpPr txBox="1"/>
          <p:nvPr/>
        </p:nvSpPr>
        <p:spPr>
          <a:xfrm>
            <a:off x="8910569" y="1347514"/>
            <a:ext cx="2817845" cy="369332"/>
          </a:xfrm>
          <a:prstGeom prst="rect">
            <a:avLst/>
          </a:prstGeom>
          <a:noFill/>
        </p:spPr>
        <p:txBody>
          <a:bodyPr wrap="square" rtlCol="0">
            <a:spAutoFit/>
          </a:bodyPr>
          <a:lstStyle/>
          <a:p>
            <a:pPr algn="ctr"/>
            <a:r>
              <a:rPr lang="en-US" dirty="0">
                <a:solidFill>
                  <a:schemeClr val="bg1"/>
                </a:solidFill>
              </a:rPr>
              <a:t>Market Research </a:t>
            </a:r>
          </a:p>
        </p:txBody>
      </p:sp>
      <p:sp>
        <p:nvSpPr>
          <p:cNvPr id="13" name="TextBox 12">
            <a:extLst>
              <a:ext uri="{FF2B5EF4-FFF2-40B4-BE49-F238E27FC236}">
                <a16:creationId xmlns:a16="http://schemas.microsoft.com/office/drawing/2014/main" id="{825E28C7-BA87-1B2C-D69A-3F9BADADEE62}"/>
              </a:ext>
            </a:extLst>
          </p:cNvPr>
          <p:cNvSpPr txBox="1"/>
          <p:nvPr/>
        </p:nvSpPr>
        <p:spPr>
          <a:xfrm>
            <a:off x="423256" y="3749850"/>
            <a:ext cx="3015269" cy="2862322"/>
          </a:xfrm>
          <a:prstGeom prst="rect">
            <a:avLst/>
          </a:prstGeom>
          <a:noFill/>
        </p:spPr>
        <p:txBody>
          <a:bodyPr wrap="square" rtlCol="0">
            <a:spAutoFit/>
          </a:bodyPr>
          <a:lstStyle/>
          <a:p>
            <a:pPr algn="ctr"/>
            <a:r>
              <a:rPr lang="en-US" dirty="0">
                <a:solidFill>
                  <a:schemeClr val="bg1"/>
                </a:solidFill>
              </a:rPr>
              <a:t>2.32bn users by 2027, 20.66% growth rate over 4 years</a:t>
            </a:r>
          </a:p>
          <a:p>
            <a:pPr algn="ctr"/>
            <a:r>
              <a:rPr lang="en-US" dirty="0">
                <a:solidFill>
                  <a:schemeClr val="bg1"/>
                </a:solidFill>
              </a:rPr>
              <a:t>(</a:t>
            </a:r>
            <a:r>
              <a:rPr lang="en-US" dirty="0" err="1">
                <a:solidFill>
                  <a:schemeClr val="bg1"/>
                </a:solidFill>
              </a:rPr>
              <a:t>statista</a:t>
            </a:r>
            <a:r>
              <a:rPr lang="en-US" dirty="0">
                <a:solidFill>
                  <a:schemeClr val="bg1"/>
                </a:solidFill>
              </a:rPr>
              <a:t>)</a:t>
            </a:r>
          </a:p>
          <a:p>
            <a:pPr algn="ctr"/>
            <a:endParaRPr lang="en-US" dirty="0">
              <a:solidFill>
                <a:schemeClr val="bg1"/>
              </a:solidFill>
            </a:endParaRPr>
          </a:p>
          <a:p>
            <a:pPr algn="ctr"/>
            <a:r>
              <a:rPr lang="en-US" dirty="0">
                <a:solidFill>
                  <a:schemeClr val="bg1"/>
                </a:solidFill>
              </a:rPr>
              <a:t>$103.50 bn revenue (2022) highest of all gaming devices</a:t>
            </a:r>
          </a:p>
          <a:p>
            <a:pPr algn="ctr"/>
            <a:r>
              <a:rPr lang="en-US" dirty="0">
                <a:solidFill>
                  <a:schemeClr val="bg1"/>
                </a:solidFill>
              </a:rPr>
              <a:t>(</a:t>
            </a:r>
            <a:r>
              <a:rPr lang="en-US" dirty="0" err="1">
                <a:solidFill>
                  <a:schemeClr val="bg1"/>
                </a:solidFill>
              </a:rPr>
              <a:t>bankmycell</a:t>
            </a:r>
            <a:r>
              <a:rPr lang="en-US" dirty="0">
                <a:solidFill>
                  <a:schemeClr val="bg1"/>
                </a:solidFill>
              </a:rPr>
              <a:t>)</a:t>
            </a:r>
          </a:p>
          <a:p>
            <a:pPr algn="ctr"/>
            <a:endParaRPr lang="en-US" dirty="0">
              <a:solidFill>
                <a:schemeClr val="bg1"/>
              </a:solidFill>
            </a:endParaRPr>
          </a:p>
          <a:p>
            <a:pPr algn="ctr"/>
            <a:r>
              <a:rPr lang="en-US" dirty="0">
                <a:solidFill>
                  <a:schemeClr val="bg1"/>
                </a:solidFill>
              </a:rPr>
              <a:t>ARPU = $87.32 in 2022 (</a:t>
            </a:r>
            <a:r>
              <a:rPr lang="en-US" dirty="0" err="1">
                <a:solidFill>
                  <a:schemeClr val="bg1"/>
                </a:solidFill>
              </a:rPr>
              <a:t>bankmycell</a:t>
            </a:r>
            <a:r>
              <a:rPr lang="en-US" dirty="0">
                <a:solidFill>
                  <a:schemeClr val="bg1"/>
                </a:solidFill>
              </a:rPr>
              <a:t>)</a:t>
            </a:r>
          </a:p>
        </p:txBody>
      </p:sp>
      <p:sp>
        <p:nvSpPr>
          <p:cNvPr id="14" name="TextBox 13">
            <a:extLst>
              <a:ext uri="{FF2B5EF4-FFF2-40B4-BE49-F238E27FC236}">
                <a16:creationId xmlns:a16="http://schemas.microsoft.com/office/drawing/2014/main" id="{0D5331CD-A436-69C9-EFA4-1EE9BFFF4ADC}"/>
              </a:ext>
            </a:extLst>
          </p:cNvPr>
          <p:cNvSpPr txBox="1"/>
          <p:nvPr/>
        </p:nvSpPr>
        <p:spPr>
          <a:xfrm>
            <a:off x="4614906" y="3749850"/>
            <a:ext cx="3015269" cy="2585323"/>
          </a:xfrm>
          <a:prstGeom prst="rect">
            <a:avLst/>
          </a:prstGeom>
          <a:noFill/>
        </p:spPr>
        <p:txBody>
          <a:bodyPr wrap="square" rtlCol="0">
            <a:spAutoFit/>
          </a:bodyPr>
          <a:lstStyle/>
          <a:p>
            <a:pPr algn="ctr"/>
            <a:r>
              <a:rPr lang="en-US" dirty="0">
                <a:solidFill>
                  <a:schemeClr val="bg1"/>
                </a:solidFill>
              </a:rPr>
              <a:t>Avg top 5 = $291 mil in 2022</a:t>
            </a:r>
          </a:p>
          <a:p>
            <a:pPr algn="ctr"/>
            <a:r>
              <a:rPr lang="en-US" dirty="0">
                <a:solidFill>
                  <a:schemeClr val="bg1"/>
                </a:solidFill>
              </a:rPr>
              <a:t>(</a:t>
            </a:r>
            <a:r>
              <a:rPr lang="en-US" dirty="0" err="1">
                <a:solidFill>
                  <a:schemeClr val="bg1"/>
                </a:solidFill>
              </a:rPr>
              <a:t>statista</a:t>
            </a:r>
            <a:r>
              <a:rPr lang="en-US" dirty="0">
                <a:solidFill>
                  <a:schemeClr val="bg1"/>
                </a:solidFill>
              </a:rPr>
              <a:t>)</a:t>
            </a:r>
          </a:p>
          <a:p>
            <a:pPr algn="ctr"/>
            <a:endParaRPr lang="en-US" dirty="0">
              <a:solidFill>
                <a:schemeClr val="bg1"/>
              </a:solidFill>
            </a:endParaRPr>
          </a:p>
          <a:p>
            <a:pPr algn="ctr"/>
            <a:r>
              <a:rPr lang="en-US" dirty="0">
                <a:solidFill>
                  <a:schemeClr val="bg1"/>
                </a:solidFill>
              </a:rPr>
              <a:t>Players care about their statistics (despite the nature of </a:t>
            </a:r>
            <a:r>
              <a:rPr lang="en-US" dirty="0" err="1">
                <a:solidFill>
                  <a:schemeClr val="bg1"/>
                </a:solidFill>
              </a:rPr>
              <a:t>gacha</a:t>
            </a:r>
            <a:r>
              <a:rPr lang="en-US" dirty="0">
                <a:solidFill>
                  <a:schemeClr val="bg1"/>
                </a:solidFill>
              </a:rPr>
              <a:t> games)</a:t>
            </a:r>
          </a:p>
          <a:p>
            <a:pPr algn="ctr"/>
            <a:endParaRPr lang="en-US" dirty="0">
              <a:solidFill>
                <a:schemeClr val="bg1"/>
              </a:solidFill>
            </a:endParaRPr>
          </a:p>
          <a:p>
            <a:pPr algn="ctr"/>
            <a:r>
              <a:rPr lang="en-US" dirty="0">
                <a:solidFill>
                  <a:schemeClr val="bg1"/>
                </a:solidFill>
              </a:rPr>
              <a:t>Willingness to use gaming analytical programs</a:t>
            </a:r>
          </a:p>
        </p:txBody>
      </p:sp>
      <p:sp>
        <p:nvSpPr>
          <p:cNvPr id="15" name="TextBox 14">
            <a:extLst>
              <a:ext uri="{FF2B5EF4-FFF2-40B4-BE49-F238E27FC236}">
                <a16:creationId xmlns:a16="http://schemas.microsoft.com/office/drawing/2014/main" id="{46E76C39-0169-F018-AD40-853581E22E9F}"/>
              </a:ext>
            </a:extLst>
          </p:cNvPr>
          <p:cNvSpPr txBox="1"/>
          <p:nvPr/>
        </p:nvSpPr>
        <p:spPr>
          <a:xfrm>
            <a:off x="8811856" y="3724278"/>
            <a:ext cx="3015269" cy="2862322"/>
          </a:xfrm>
          <a:prstGeom prst="rect">
            <a:avLst/>
          </a:prstGeom>
          <a:noFill/>
        </p:spPr>
        <p:txBody>
          <a:bodyPr wrap="square" rtlCol="0">
            <a:spAutoFit/>
          </a:bodyPr>
          <a:lstStyle/>
          <a:p>
            <a:pPr algn="ctr"/>
            <a:r>
              <a:rPr lang="en-US" b="1" i="1" dirty="0">
                <a:solidFill>
                  <a:schemeClr val="bg1"/>
                </a:solidFill>
              </a:rPr>
              <a:t>Osu! </a:t>
            </a:r>
            <a:r>
              <a:rPr lang="en-US" dirty="0">
                <a:solidFill>
                  <a:schemeClr val="bg1"/>
                </a:solidFill>
              </a:rPr>
              <a:t>= Limited Potential, introduce new technology with player stats</a:t>
            </a:r>
          </a:p>
          <a:p>
            <a:pPr algn="ctr"/>
            <a:endParaRPr lang="en-US" dirty="0">
              <a:solidFill>
                <a:schemeClr val="bg1"/>
              </a:solidFill>
            </a:endParaRPr>
          </a:p>
          <a:p>
            <a:pPr algn="ctr"/>
            <a:r>
              <a:rPr lang="en-US" b="1" i="1" dirty="0">
                <a:solidFill>
                  <a:schemeClr val="bg1"/>
                </a:solidFill>
              </a:rPr>
              <a:t>Limbus Company </a:t>
            </a:r>
            <a:r>
              <a:rPr lang="en-US" dirty="0">
                <a:solidFill>
                  <a:schemeClr val="bg1"/>
                </a:solidFill>
              </a:rPr>
              <a:t>= Not Recommend, community overall not interested</a:t>
            </a:r>
          </a:p>
          <a:p>
            <a:pPr algn="ctr"/>
            <a:endParaRPr lang="en-US" dirty="0">
              <a:solidFill>
                <a:schemeClr val="bg1"/>
              </a:solidFill>
            </a:endParaRPr>
          </a:p>
          <a:p>
            <a:pPr algn="ctr"/>
            <a:r>
              <a:rPr lang="en-US" b="1" i="1" dirty="0" err="1">
                <a:solidFill>
                  <a:schemeClr val="bg1"/>
                </a:solidFill>
              </a:rPr>
              <a:t>Arknights</a:t>
            </a:r>
            <a:r>
              <a:rPr lang="en-US" dirty="0">
                <a:solidFill>
                  <a:schemeClr val="bg1"/>
                </a:solidFill>
              </a:rPr>
              <a:t> = High Potential, eager players</a:t>
            </a:r>
          </a:p>
        </p:txBody>
      </p:sp>
    </p:spTree>
    <p:extLst>
      <p:ext uri="{BB962C8B-B14F-4D97-AF65-F5344CB8AC3E}">
        <p14:creationId xmlns:p14="http://schemas.microsoft.com/office/powerpoint/2010/main" val="1478696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1F4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15DD872-58DA-26BE-4028-C6ACC154C491}"/>
              </a:ext>
            </a:extLst>
          </p:cNvPr>
          <p:cNvSpPr txBox="1"/>
          <p:nvPr/>
        </p:nvSpPr>
        <p:spPr>
          <a:xfrm>
            <a:off x="-2404722" y="1386000"/>
            <a:ext cx="7343440" cy="769441"/>
          </a:xfrm>
          <a:prstGeom prst="rect">
            <a:avLst/>
          </a:prstGeom>
          <a:noFill/>
        </p:spPr>
        <p:txBody>
          <a:bodyPr wrap="square" rtlCol="0">
            <a:spAutoFit/>
          </a:bodyPr>
          <a:lstStyle/>
          <a:p>
            <a:pPr algn="ctr"/>
            <a:r>
              <a:rPr lang="en-US" sz="4400" dirty="0">
                <a:solidFill>
                  <a:schemeClr val="bg1"/>
                </a:solidFill>
                <a:latin typeface="Arial Rounded MT Bold" panose="020F0704030504030204" pitchFamily="34" charset="0"/>
                <a:cs typeface="Aharoni" panose="02010803020104030203" pitchFamily="2" charset="-79"/>
              </a:rPr>
              <a:t>Sources</a:t>
            </a:r>
          </a:p>
        </p:txBody>
      </p:sp>
      <p:cxnSp>
        <p:nvCxnSpPr>
          <p:cNvPr id="12" name="Straight Connector 11">
            <a:extLst>
              <a:ext uri="{FF2B5EF4-FFF2-40B4-BE49-F238E27FC236}">
                <a16:creationId xmlns:a16="http://schemas.microsoft.com/office/drawing/2014/main" id="{FEC94F78-CA60-9FD3-FF65-B1180EF6E39A}"/>
              </a:ext>
            </a:extLst>
          </p:cNvPr>
          <p:cNvCxnSpPr>
            <a:cxnSpLocks/>
          </p:cNvCxnSpPr>
          <p:nvPr/>
        </p:nvCxnSpPr>
        <p:spPr>
          <a:xfrm flipH="1">
            <a:off x="134524" y="2224094"/>
            <a:ext cx="6791115" cy="0"/>
          </a:xfrm>
          <a:prstGeom prst="line">
            <a:avLst/>
          </a:prstGeom>
          <a:ln w="57150" cap="rnd">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04AB4E3-BAB0-F07D-00AA-99E3E21940FD}"/>
              </a:ext>
            </a:extLst>
          </p:cNvPr>
          <p:cNvSpPr txBox="1"/>
          <p:nvPr/>
        </p:nvSpPr>
        <p:spPr>
          <a:xfrm>
            <a:off x="134523" y="2434309"/>
            <a:ext cx="11855313" cy="3970318"/>
          </a:xfrm>
          <a:prstGeom prst="rect">
            <a:avLst/>
          </a:prstGeom>
          <a:noFill/>
        </p:spPr>
        <p:txBody>
          <a:bodyPr wrap="square" rtlCol="0">
            <a:spAutoFit/>
          </a:bodyPr>
          <a:lstStyle/>
          <a:p>
            <a:r>
              <a:rPr lang="en-US" sz="2800" dirty="0">
                <a:solidFill>
                  <a:schemeClr val="bg1"/>
                </a:solidFill>
                <a:latin typeface="Arial Rounded MT Bold" panose="020F0704030504030204" pitchFamily="34" charset="0"/>
                <a:cs typeface="Aharoni" panose="02010803020104030203" pitchFamily="2" charset="-79"/>
                <a:hlinkClick r:id="rId2"/>
              </a:rPr>
              <a:t>https://www.statista.com/outlook/dmo/digital-media/video-games/mobile-games/worldwide#revenue</a:t>
            </a:r>
            <a:endParaRPr lang="en-US" sz="2800" dirty="0">
              <a:solidFill>
                <a:schemeClr val="bg1"/>
              </a:solidFill>
              <a:latin typeface="Arial Rounded MT Bold" panose="020F0704030504030204" pitchFamily="34" charset="0"/>
              <a:cs typeface="Aharoni" panose="02010803020104030203" pitchFamily="2" charset="-79"/>
            </a:endParaRPr>
          </a:p>
          <a:p>
            <a:endParaRPr lang="en-US" sz="2800" dirty="0">
              <a:solidFill>
                <a:schemeClr val="bg1"/>
              </a:solidFill>
              <a:latin typeface="Arial Rounded MT Bold" panose="020F0704030504030204" pitchFamily="34" charset="0"/>
              <a:cs typeface="Aharoni" panose="02010803020104030203" pitchFamily="2" charset="-79"/>
            </a:endParaRPr>
          </a:p>
          <a:p>
            <a:r>
              <a:rPr lang="en-US" sz="2800" dirty="0">
                <a:solidFill>
                  <a:schemeClr val="bg1"/>
                </a:solidFill>
                <a:latin typeface="Arial Rounded MT Bold" panose="020F0704030504030204" pitchFamily="34" charset="0"/>
                <a:cs typeface="Aharoni" panose="02010803020104030203" pitchFamily="2" charset="-79"/>
                <a:hlinkClick r:id="rId3"/>
              </a:rPr>
              <a:t>https://www.statista.com/statistics/1308503/gacha-game-mobile-gross/</a:t>
            </a:r>
            <a:endParaRPr lang="en-US" sz="2800" dirty="0">
              <a:solidFill>
                <a:schemeClr val="bg1"/>
              </a:solidFill>
              <a:latin typeface="Arial Rounded MT Bold" panose="020F0704030504030204" pitchFamily="34" charset="0"/>
              <a:cs typeface="Aharoni" panose="02010803020104030203" pitchFamily="2" charset="-79"/>
            </a:endParaRPr>
          </a:p>
          <a:p>
            <a:endParaRPr lang="en-US" sz="2800" dirty="0">
              <a:solidFill>
                <a:schemeClr val="bg1"/>
              </a:solidFill>
              <a:latin typeface="Arial Rounded MT Bold" panose="020F0704030504030204" pitchFamily="34" charset="0"/>
              <a:cs typeface="Aharoni" panose="02010803020104030203" pitchFamily="2" charset="-79"/>
            </a:endParaRPr>
          </a:p>
          <a:p>
            <a:r>
              <a:rPr lang="en-US" sz="2800" dirty="0">
                <a:solidFill>
                  <a:schemeClr val="bg1"/>
                </a:solidFill>
                <a:latin typeface="Arial Rounded MT Bold" panose="020F0704030504030204" pitchFamily="34" charset="0"/>
                <a:cs typeface="Aharoni" panose="02010803020104030203" pitchFamily="2" charset="-79"/>
                <a:hlinkClick r:id="rId4"/>
              </a:rPr>
              <a:t>https://www.bankmycell.com/blog/mobile-gaming-industry-revenue-statistics/</a:t>
            </a:r>
            <a:endParaRPr lang="en-US" sz="2800" dirty="0">
              <a:solidFill>
                <a:schemeClr val="bg1"/>
              </a:solidFill>
              <a:latin typeface="Arial Rounded MT Bold" panose="020F0704030504030204" pitchFamily="34" charset="0"/>
              <a:cs typeface="Aharoni" panose="02010803020104030203" pitchFamily="2" charset="-79"/>
            </a:endParaRPr>
          </a:p>
          <a:p>
            <a:pPr algn="ctr"/>
            <a:endParaRPr lang="en-US" sz="2800" dirty="0">
              <a:solidFill>
                <a:schemeClr val="bg1"/>
              </a:solidFill>
              <a:latin typeface="Arial Rounded MT Bold" panose="020F0704030504030204" pitchFamily="34" charset="0"/>
              <a:cs typeface="Aharoni" panose="02010803020104030203" pitchFamily="2" charset="-79"/>
            </a:endParaRPr>
          </a:p>
        </p:txBody>
      </p:sp>
      <p:grpSp>
        <p:nvGrpSpPr>
          <p:cNvPr id="15" name="Group 14">
            <a:extLst>
              <a:ext uri="{FF2B5EF4-FFF2-40B4-BE49-F238E27FC236}">
                <a16:creationId xmlns:a16="http://schemas.microsoft.com/office/drawing/2014/main" id="{09354B36-B4F3-B6FC-D07E-B33298566068}"/>
              </a:ext>
            </a:extLst>
          </p:cNvPr>
          <p:cNvGrpSpPr/>
          <p:nvPr/>
        </p:nvGrpSpPr>
        <p:grpSpPr>
          <a:xfrm>
            <a:off x="724752" y="6858000"/>
            <a:ext cx="3319720" cy="5625398"/>
            <a:chOff x="749388" y="1232602"/>
            <a:chExt cx="3319720" cy="5625398"/>
          </a:xfrm>
        </p:grpSpPr>
        <p:grpSp>
          <p:nvGrpSpPr>
            <p:cNvPr id="16" name="Group 15">
              <a:extLst>
                <a:ext uri="{FF2B5EF4-FFF2-40B4-BE49-F238E27FC236}">
                  <a16:creationId xmlns:a16="http://schemas.microsoft.com/office/drawing/2014/main" id="{B052F09E-3736-3263-50EB-AB49F136B28D}"/>
                </a:ext>
              </a:extLst>
            </p:cNvPr>
            <p:cNvGrpSpPr/>
            <p:nvPr/>
          </p:nvGrpSpPr>
          <p:grpSpPr>
            <a:xfrm>
              <a:off x="749388" y="1232602"/>
              <a:ext cx="3319720" cy="5625398"/>
              <a:chOff x="749388" y="1232602"/>
              <a:chExt cx="3319720" cy="5625398"/>
            </a:xfrm>
          </p:grpSpPr>
          <p:grpSp>
            <p:nvGrpSpPr>
              <p:cNvPr id="18" name="Group 17">
                <a:extLst>
                  <a:ext uri="{FF2B5EF4-FFF2-40B4-BE49-F238E27FC236}">
                    <a16:creationId xmlns:a16="http://schemas.microsoft.com/office/drawing/2014/main" id="{9613163F-E3CC-E558-AC50-A82C00AF9095}"/>
                  </a:ext>
                </a:extLst>
              </p:cNvPr>
              <p:cNvGrpSpPr/>
              <p:nvPr/>
            </p:nvGrpSpPr>
            <p:grpSpPr>
              <a:xfrm>
                <a:off x="749388" y="1232602"/>
                <a:ext cx="3319720" cy="5625398"/>
                <a:chOff x="945331" y="1199582"/>
                <a:chExt cx="3319720" cy="5625398"/>
              </a:xfrm>
            </p:grpSpPr>
            <p:sp>
              <p:nvSpPr>
                <p:cNvPr id="21" name="Rectangle: Rounded Corners 20">
                  <a:extLst>
                    <a:ext uri="{FF2B5EF4-FFF2-40B4-BE49-F238E27FC236}">
                      <a16:creationId xmlns:a16="http://schemas.microsoft.com/office/drawing/2014/main" id="{E10E4D78-87B8-445F-822F-6336B719DCEB}"/>
                    </a:ext>
                  </a:extLst>
                </p:cNvPr>
                <p:cNvSpPr/>
                <p:nvPr/>
              </p:nvSpPr>
              <p:spPr>
                <a:xfrm>
                  <a:off x="1039174" y="3310808"/>
                  <a:ext cx="3132035" cy="3514172"/>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A559C9E-B51E-94D1-6E6A-92CC625E3427}"/>
                    </a:ext>
                  </a:extLst>
                </p:cNvPr>
                <p:cNvGrpSpPr/>
                <p:nvPr/>
              </p:nvGrpSpPr>
              <p:grpSpPr>
                <a:xfrm>
                  <a:off x="1039174" y="1199582"/>
                  <a:ext cx="3132035" cy="2552689"/>
                  <a:chOff x="306490" y="1171590"/>
                  <a:chExt cx="3132035" cy="2552689"/>
                </a:xfrm>
              </p:grpSpPr>
              <p:sp>
                <p:nvSpPr>
                  <p:cNvPr id="25" name="Rectangle: Rounded Corners 24">
                    <a:extLst>
                      <a:ext uri="{FF2B5EF4-FFF2-40B4-BE49-F238E27FC236}">
                        <a16:creationId xmlns:a16="http://schemas.microsoft.com/office/drawing/2014/main" id="{DF33812D-3A16-8B5D-FC72-196A61B85C4B}"/>
                      </a:ext>
                    </a:extLst>
                  </p:cNvPr>
                  <p:cNvSpPr/>
                  <p:nvPr/>
                </p:nvSpPr>
                <p:spPr>
                  <a:xfrm>
                    <a:off x="306490" y="1171590"/>
                    <a:ext cx="3132035" cy="1962132"/>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433DE7D-7993-9876-7515-097F0047C498}"/>
                      </a:ext>
                    </a:extLst>
                  </p:cNvPr>
                  <p:cNvSpPr/>
                  <p:nvPr/>
                </p:nvSpPr>
                <p:spPr>
                  <a:xfrm>
                    <a:off x="1038224" y="2085975"/>
                    <a:ext cx="1676401" cy="1638304"/>
                  </a:xfrm>
                  <a:prstGeom prst="ellipse">
                    <a:avLst/>
                  </a:prstGeom>
                  <a:solidFill>
                    <a:srgbClr val="291F4D"/>
                  </a:solidFill>
                  <a:ln>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047AD55D-C296-B702-A2B1-33719849827B}"/>
                      </a:ext>
                    </a:extLst>
                  </p:cNvPr>
                  <p:cNvSpPr/>
                  <p:nvPr/>
                </p:nvSpPr>
                <p:spPr>
                  <a:xfrm>
                    <a:off x="1178700" y="2196102"/>
                    <a:ext cx="1387614" cy="141804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a:extLst>
                    <a:ext uri="{FF2B5EF4-FFF2-40B4-BE49-F238E27FC236}">
                      <a16:creationId xmlns:a16="http://schemas.microsoft.com/office/drawing/2014/main" id="{60EC2527-66EA-EE34-B07C-F01AA682010A}"/>
                    </a:ext>
                  </a:extLst>
                </p:cNvPr>
                <p:cNvSpPr txBox="1"/>
                <p:nvPr/>
              </p:nvSpPr>
              <p:spPr>
                <a:xfrm>
                  <a:off x="945331" y="1357235"/>
                  <a:ext cx="3319720" cy="553998"/>
                </a:xfrm>
                <a:prstGeom prst="rect">
                  <a:avLst/>
                </a:prstGeom>
                <a:noFill/>
              </p:spPr>
              <p:txBody>
                <a:bodyPr wrap="square" rtlCol="0">
                  <a:spAutoFit/>
                </a:bodyPr>
                <a:lstStyle/>
                <a:p>
                  <a:pPr algn="ctr"/>
                  <a:r>
                    <a:rPr lang="en-US" sz="3000" dirty="0" err="1">
                      <a:solidFill>
                        <a:schemeClr val="bg1"/>
                      </a:solidFill>
                      <a:latin typeface="Aharoni" panose="02010803020104030203" pitchFamily="2" charset="-79"/>
                      <a:cs typeface="Aharoni" panose="02010803020104030203" pitchFamily="2" charset="-79"/>
                    </a:rPr>
                    <a:t>Disty</a:t>
                  </a:r>
                  <a:r>
                    <a:rPr lang="en-US" sz="3000" dirty="0">
                      <a:solidFill>
                        <a:schemeClr val="bg1"/>
                      </a:solidFill>
                      <a:latin typeface="Aharoni" panose="02010803020104030203" pitchFamily="2" charset="-79"/>
                      <a:cs typeface="Aharoni" panose="02010803020104030203" pitchFamily="2" charset="-79"/>
                    </a:rPr>
                    <a:t> Mahmud</a:t>
                  </a:r>
                </a:p>
              </p:txBody>
            </p:sp>
          </p:grpSp>
          <p:sp>
            <p:nvSpPr>
              <p:cNvPr id="19" name="TextBox 18">
                <a:extLst>
                  <a:ext uri="{FF2B5EF4-FFF2-40B4-BE49-F238E27FC236}">
                    <a16:creationId xmlns:a16="http://schemas.microsoft.com/office/drawing/2014/main" id="{2123697D-E5E6-1F3D-8194-E20C27191B49}"/>
                  </a:ext>
                </a:extLst>
              </p:cNvPr>
              <p:cNvSpPr txBox="1"/>
              <p:nvPr/>
            </p:nvSpPr>
            <p:spPr>
              <a:xfrm>
                <a:off x="843231" y="4016768"/>
                <a:ext cx="3132035" cy="1285416"/>
              </a:xfrm>
              <a:prstGeom prst="rect">
                <a:avLst/>
              </a:prstGeom>
              <a:noFill/>
            </p:spPr>
            <p:txBody>
              <a:bodyPr wrap="square">
                <a:spAutoFit/>
              </a:bodyPr>
              <a:lstStyle/>
              <a:p>
                <a:pPr algn="ctr">
                  <a:lnSpc>
                    <a:spcPct val="150000"/>
                  </a:lnSpc>
                </a:pPr>
                <a:r>
                  <a:rPr lang="en-US" sz="1800" dirty="0">
                    <a:solidFill>
                      <a:schemeClr val="bg1"/>
                    </a:solidFill>
                    <a:latin typeface="Arial Rounded MT Bold" panose="020F0704030504030204" pitchFamily="34" charset="0"/>
                    <a:cs typeface="Aharoni" panose="02010803020104030203" pitchFamily="2" charset="-79"/>
                  </a:rPr>
                  <a:t>Duke/Duke Kunshan ’26</a:t>
                </a:r>
              </a:p>
              <a:p>
                <a:pPr algn="ctr">
                  <a:lnSpc>
                    <a:spcPct val="150000"/>
                  </a:lnSpc>
                </a:pPr>
                <a:endParaRPr lang="en-US" sz="1800" dirty="0">
                  <a:solidFill>
                    <a:schemeClr val="bg1"/>
                  </a:solidFill>
                  <a:latin typeface="Arial Rounded MT Bold" panose="020F0704030504030204" pitchFamily="34" charset="0"/>
                  <a:cs typeface="Aharoni" panose="02010803020104030203" pitchFamily="2" charset="-79"/>
                </a:endParaRPr>
              </a:p>
              <a:p>
                <a:pPr algn="ctr">
                  <a:lnSpc>
                    <a:spcPct val="150000"/>
                  </a:lnSpc>
                </a:pPr>
                <a:r>
                  <a:rPr lang="en-US" sz="1800" dirty="0">
                    <a:solidFill>
                      <a:schemeClr val="bg1"/>
                    </a:solidFill>
                    <a:latin typeface="Arial Rounded MT Bold" panose="020F0704030504030204" pitchFamily="34" charset="0"/>
                    <a:cs typeface="Aharoni" panose="02010803020104030203" pitchFamily="2" charset="-79"/>
                  </a:rPr>
                  <a:t>Computation and Design</a:t>
                </a:r>
              </a:p>
            </p:txBody>
          </p:sp>
        </p:grpSp>
        <p:pic>
          <p:nvPicPr>
            <p:cNvPr id="17" name="Picture 16" descr="A person standing next to a statue&#10;&#10;Description automatically generated">
              <a:extLst>
                <a:ext uri="{FF2B5EF4-FFF2-40B4-BE49-F238E27FC236}">
                  <a16:creationId xmlns:a16="http://schemas.microsoft.com/office/drawing/2014/main" id="{C1DD8B00-3216-79B2-230D-C912A27244EF}"/>
                </a:ext>
              </a:extLst>
            </p:cNvPr>
            <p:cNvPicPr>
              <a:picLocks noChangeAspect="1"/>
            </p:cNvPicPr>
            <p:nvPr/>
          </p:nvPicPr>
          <p:blipFill rotWithShape="1">
            <a:blip r:embed="rId5">
              <a:extLst>
                <a:ext uri="{28A0092B-C50C-407E-A947-70E740481C1C}">
                  <a14:useLocalDpi xmlns:a14="http://schemas.microsoft.com/office/drawing/2010/main" val="0"/>
                </a:ext>
              </a:extLst>
            </a:blip>
            <a:srcRect l="34154" t="21384" r="21444" b="17723"/>
            <a:stretch/>
          </p:blipFill>
          <p:spPr>
            <a:xfrm rot="5400000">
              <a:off x="1598359" y="2137963"/>
              <a:ext cx="1638305" cy="1685094"/>
            </a:xfrm>
            <a:prstGeom prst="ellipse">
              <a:avLst/>
            </a:prstGeom>
          </p:spPr>
        </p:pic>
      </p:grpSp>
    </p:spTree>
    <p:extLst>
      <p:ext uri="{BB962C8B-B14F-4D97-AF65-F5344CB8AC3E}">
        <p14:creationId xmlns:p14="http://schemas.microsoft.com/office/powerpoint/2010/main" val="3766442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1F4D"/>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15DD872-58DA-26BE-4028-C6ACC154C491}"/>
              </a:ext>
            </a:extLst>
          </p:cNvPr>
          <p:cNvSpPr txBox="1"/>
          <p:nvPr/>
        </p:nvSpPr>
        <p:spPr>
          <a:xfrm>
            <a:off x="4374377" y="1409089"/>
            <a:ext cx="7343440" cy="769441"/>
          </a:xfrm>
          <a:prstGeom prst="rect">
            <a:avLst/>
          </a:prstGeom>
          <a:noFill/>
        </p:spPr>
        <p:txBody>
          <a:bodyPr wrap="square" rtlCol="0">
            <a:spAutoFit/>
          </a:bodyPr>
          <a:lstStyle/>
          <a:p>
            <a:pPr algn="ctr"/>
            <a:r>
              <a:rPr lang="en-US" sz="4400" dirty="0">
                <a:solidFill>
                  <a:schemeClr val="bg1"/>
                </a:solidFill>
                <a:latin typeface="Arial Rounded MT Bold" panose="020F0704030504030204" pitchFamily="34" charset="0"/>
                <a:cs typeface="Aharoni" panose="02010803020104030203" pitchFamily="2" charset="-79"/>
              </a:rPr>
              <a:t>Thank You!</a:t>
            </a:r>
          </a:p>
        </p:txBody>
      </p:sp>
      <p:cxnSp>
        <p:nvCxnSpPr>
          <p:cNvPr id="12" name="Straight Connector 11">
            <a:extLst>
              <a:ext uri="{FF2B5EF4-FFF2-40B4-BE49-F238E27FC236}">
                <a16:creationId xmlns:a16="http://schemas.microsoft.com/office/drawing/2014/main" id="{FEC94F78-CA60-9FD3-FF65-B1180EF6E39A}"/>
              </a:ext>
            </a:extLst>
          </p:cNvPr>
          <p:cNvCxnSpPr>
            <a:cxnSpLocks/>
          </p:cNvCxnSpPr>
          <p:nvPr/>
        </p:nvCxnSpPr>
        <p:spPr>
          <a:xfrm flipH="1">
            <a:off x="4650540" y="2164361"/>
            <a:ext cx="6791115" cy="0"/>
          </a:xfrm>
          <a:prstGeom prst="line">
            <a:avLst/>
          </a:prstGeom>
          <a:ln w="57150" cap="rnd">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04AB4E3-BAB0-F07D-00AA-99E3E21940FD}"/>
              </a:ext>
            </a:extLst>
          </p:cNvPr>
          <p:cNvSpPr txBox="1"/>
          <p:nvPr/>
        </p:nvSpPr>
        <p:spPr>
          <a:xfrm>
            <a:off x="4820073" y="2543754"/>
            <a:ext cx="6452047" cy="1301959"/>
          </a:xfrm>
          <a:prstGeom prst="rect">
            <a:avLst/>
          </a:prstGeom>
          <a:noFill/>
        </p:spPr>
        <p:txBody>
          <a:bodyPr wrap="square" rtlCol="0">
            <a:spAutoFit/>
          </a:bodyPr>
          <a:lstStyle/>
          <a:p>
            <a:pPr algn="ctr">
              <a:lnSpc>
                <a:spcPct val="150000"/>
              </a:lnSpc>
            </a:pPr>
            <a:r>
              <a:rPr lang="en-US" sz="2800" dirty="0">
                <a:solidFill>
                  <a:schemeClr val="bg1"/>
                </a:solidFill>
                <a:latin typeface="Arial Rounded MT Bold" panose="020F0704030504030204" pitchFamily="34" charset="0"/>
                <a:cs typeface="Aharoni" panose="02010803020104030203" pitchFamily="2" charset="-79"/>
              </a:rPr>
              <a:t>Feel free to reach out at:</a:t>
            </a:r>
          </a:p>
          <a:p>
            <a:pPr algn="ctr">
              <a:lnSpc>
                <a:spcPct val="150000"/>
              </a:lnSpc>
            </a:pPr>
            <a:r>
              <a:rPr lang="en-US" sz="2800" dirty="0">
                <a:solidFill>
                  <a:schemeClr val="bg1"/>
                </a:solidFill>
                <a:latin typeface="Arial Rounded MT Bold" panose="020F0704030504030204" pitchFamily="34" charset="0"/>
                <a:cs typeface="Aharoni" panose="02010803020104030203" pitchFamily="2" charset="-79"/>
              </a:rPr>
              <a:t>aam142@duke.edu</a:t>
            </a:r>
          </a:p>
        </p:txBody>
      </p:sp>
      <p:grpSp>
        <p:nvGrpSpPr>
          <p:cNvPr id="8" name="Group 7">
            <a:extLst>
              <a:ext uri="{FF2B5EF4-FFF2-40B4-BE49-F238E27FC236}">
                <a16:creationId xmlns:a16="http://schemas.microsoft.com/office/drawing/2014/main" id="{3B92C46D-5D5A-24A8-851F-8F63FC915E98}"/>
              </a:ext>
            </a:extLst>
          </p:cNvPr>
          <p:cNvGrpSpPr/>
          <p:nvPr/>
        </p:nvGrpSpPr>
        <p:grpSpPr>
          <a:xfrm>
            <a:off x="749388" y="1232602"/>
            <a:ext cx="3319720" cy="5625398"/>
            <a:chOff x="749388" y="1232602"/>
            <a:chExt cx="3319720" cy="5625398"/>
          </a:xfrm>
        </p:grpSpPr>
        <p:grpSp>
          <p:nvGrpSpPr>
            <p:cNvPr id="5" name="Group 4">
              <a:extLst>
                <a:ext uri="{FF2B5EF4-FFF2-40B4-BE49-F238E27FC236}">
                  <a16:creationId xmlns:a16="http://schemas.microsoft.com/office/drawing/2014/main" id="{DF45CFC0-B062-A833-9855-FCCAC3FB39D4}"/>
                </a:ext>
              </a:extLst>
            </p:cNvPr>
            <p:cNvGrpSpPr/>
            <p:nvPr/>
          </p:nvGrpSpPr>
          <p:grpSpPr>
            <a:xfrm>
              <a:off x="749388" y="1232602"/>
              <a:ext cx="3319720" cy="5625398"/>
              <a:chOff x="749388" y="1232602"/>
              <a:chExt cx="3319720" cy="5625398"/>
            </a:xfrm>
          </p:grpSpPr>
          <p:grpSp>
            <p:nvGrpSpPr>
              <p:cNvPr id="2" name="Group 1">
                <a:extLst>
                  <a:ext uri="{FF2B5EF4-FFF2-40B4-BE49-F238E27FC236}">
                    <a16:creationId xmlns:a16="http://schemas.microsoft.com/office/drawing/2014/main" id="{63C95D61-9FEA-E9C7-BB5A-5B7003539D90}"/>
                  </a:ext>
                </a:extLst>
              </p:cNvPr>
              <p:cNvGrpSpPr/>
              <p:nvPr/>
            </p:nvGrpSpPr>
            <p:grpSpPr>
              <a:xfrm>
                <a:off x="749388" y="1232602"/>
                <a:ext cx="3319720" cy="5625398"/>
                <a:chOff x="945331" y="1199582"/>
                <a:chExt cx="3319720" cy="5625398"/>
              </a:xfrm>
            </p:grpSpPr>
            <p:sp>
              <p:nvSpPr>
                <p:cNvPr id="34" name="Rectangle: Rounded Corners 33">
                  <a:extLst>
                    <a:ext uri="{FF2B5EF4-FFF2-40B4-BE49-F238E27FC236}">
                      <a16:creationId xmlns:a16="http://schemas.microsoft.com/office/drawing/2014/main" id="{B714E39E-E09E-7D0B-C4E3-3591187795D2}"/>
                    </a:ext>
                  </a:extLst>
                </p:cNvPr>
                <p:cNvSpPr/>
                <p:nvPr/>
              </p:nvSpPr>
              <p:spPr>
                <a:xfrm>
                  <a:off x="1039174" y="3310808"/>
                  <a:ext cx="3132035" cy="3514172"/>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4695387-813A-64AB-D3D5-F84DF3DDD626}"/>
                    </a:ext>
                  </a:extLst>
                </p:cNvPr>
                <p:cNvGrpSpPr/>
                <p:nvPr/>
              </p:nvGrpSpPr>
              <p:grpSpPr>
                <a:xfrm>
                  <a:off x="1039174" y="1199582"/>
                  <a:ext cx="3132035" cy="2552689"/>
                  <a:chOff x="306490" y="1171590"/>
                  <a:chExt cx="3132035" cy="2552689"/>
                </a:xfrm>
              </p:grpSpPr>
              <p:sp>
                <p:nvSpPr>
                  <p:cNvPr id="22" name="Rectangle: Rounded Corners 21">
                    <a:extLst>
                      <a:ext uri="{FF2B5EF4-FFF2-40B4-BE49-F238E27FC236}">
                        <a16:creationId xmlns:a16="http://schemas.microsoft.com/office/drawing/2014/main" id="{637F3DAC-6A13-D00D-2B78-AD44FCF0D525}"/>
                      </a:ext>
                    </a:extLst>
                  </p:cNvPr>
                  <p:cNvSpPr/>
                  <p:nvPr/>
                </p:nvSpPr>
                <p:spPr>
                  <a:xfrm>
                    <a:off x="306490" y="1171590"/>
                    <a:ext cx="3132035" cy="1962132"/>
                  </a:xfrm>
                  <a:prstGeom prst="roundRect">
                    <a:avLst>
                      <a:gd name="adj" fmla="val 2381"/>
                    </a:avLst>
                  </a:prstGeom>
                  <a:solidFill>
                    <a:srgbClr val="30245A"/>
                  </a:solidFill>
                  <a:ln>
                    <a:noFill/>
                  </a:ln>
                  <a:effectLst>
                    <a:glow rad="101600">
                      <a:schemeClr val="tx1">
                        <a:alpha val="12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29567F7-5048-ABA0-23A9-17FAC3C4949C}"/>
                      </a:ext>
                    </a:extLst>
                  </p:cNvPr>
                  <p:cNvSpPr/>
                  <p:nvPr/>
                </p:nvSpPr>
                <p:spPr>
                  <a:xfrm>
                    <a:off x="1038224" y="2085975"/>
                    <a:ext cx="1676401" cy="1638304"/>
                  </a:xfrm>
                  <a:prstGeom prst="ellipse">
                    <a:avLst/>
                  </a:prstGeom>
                  <a:solidFill>
                    <a:srgbClr val="291F4D"/>
                  </a:solidFill>
                  <a:ln>
                    <a:solidFill>
                      <a:srgbClr val="3024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4ED2CAB3-7AD3-E9BA-B212-22086525C45E}"/>
                      </a:ext>
                    </a:extLst>
                  </p:cNvPr>
                  <p:cNvSpPr/>
                  <p:nvPr/>
                </p:nvSpPr>
                <p:spPr>
                  <a:xfrm>
                    <a:off x="1178700" y="2196102"/>
                    <a:ext cx="1387614" cy="1418049"/>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86572A25-57D2-A03D-4A87-B670C70AE084}"/>
                    </a:ext>
                  </a:extLst>
                </p:cNvPr>
                <p:cNvSpPr txBox="1"/>
                <p:nvPr/>
              </p:nvSpPr>
              <p:spPr>
                <a:xfrm>
                  <a:off x="945331" y="1357235"/>
                  <a:ext cx="3319720" cy="553998"/>
                </a:xfrm>
                <a:prstGeom prst="rect">
                  <a:avLst/>
                </a:prstGeom>
                <a:noFill/>
              </p:spPr>
              <p:txBody>
                <a:bodyPr wrap="square" rtlCol="0">
                  <a:spAutoFit/>
                </a:bodyPr>
                <a:lstStyle/>
                <a:p>
                  <a:pPr algn="ctr"/>
                  <a:r>
                    <a:rPr lang="en-US" sz="3000" dirty="0" err="1">
                      <a:solidFill>
                        <a:schemeClr val="bg1"/>
                      </a:solidFill>
                      <a:latin typeface="Aharoni" panose="02010803020104030203" pitchFamily="2" charset="-79"/>
                      <a:cs typeface="Aharoni" panose="02010803020104030203" pitchFamily="2" charset="-79"/>
                    </a:rPr>
                    <a:t>Disty</a:t>
                  </a:r>
                  <a:r>
                    <a:rPr lang="en-US" sz="3000" dirty="0">
                      <a:solidFill>
                        <a:schemeClr val="bg1"/>
                      </a:solidFill>
                      <a:latin typeface="Aharoni" panose="02010803020104030203" pitchFamily="2" charset="-79"/>
                      <a:cs typeface="Aharoni" panose="02010803020104030203" pitchFamily="2" charset="-79"/>
                    </a:rPr>
                    <a:t> Mahmud</a:t>
                  </a:r>
                </a:p>
              </p:txBody>
            </p:sp>
          </p:grpSp>
          <p:sp>
            <p:nvSpPr>
              <p:cNvPr id="4" name="TextBox 3">
                <a:extLst>
                  <a:ext uri="{FF2B5EF4-FFF2-40B4-BE49-F238E27FC236}">
                    <a16:creationId xmlns:a16="http://schemas.microsoft.com/office/drawing/2014/main" id="{442300EF-74DE-D2D4-B687-6652847921E7}"/>
                  </a:ext>
                </a:extLst>
              </p:cNvPr>
              <p:cNvSpPr txBox="1"/>
              <p:nvPr/>
            </p:nvSpPr>
            <p:spPr>
              <a:xfrm>
                <a:off x="843231" y="4016768"/>
                <a:ext cx="3132035" cy="1285416"/>
              </a:xfrm>
              <a:prstGeom prst="rect">
                <a:avLst/>
              </a:prstGeom>
              <a:noFill/>
            </p:spPr>
            <p:txBody>
              <a:bodyPr wrap="square">
                <a:spAutoFit/>
              </a:bodyPr>
              <a:lstStyle/>
              <a:p>
                <a:pPr algn="ctr">
                  <a:lnSpc>
                    <a:spcPct val="150000"/>
                  </a:lnSpc>
                </a:pPr>
                <a:r>
                  <a:rPr lang="en-US" sz="1800" dirty="0">
                    <a:solidFill>
                      <a:schemeClr val="bg1"/>
                    </a:solidFill>
                    <a:latin typeface="Arial Rounded MT Bold" panose="020F0704030504030204" pitchFamily="34" charset="0"/>
                    <a:cs typeface="Aharoni" panose="02010803020104030203" pitchFamily="2" charset="-79"/>
                  </a:rPr>
                  <a:t>Duke/Duke Kunshan ’26</a:t>
                </a:r>
              </a:p>
              <a:p>
                <a:pPr algn="ctr">
                  <a:lnSpc>
                    <a:spcPct val="150000"/>
                  </a:lnSpc>
                </a:pPr>
                <a:endParaRPr lang="en-US" sz="1800" dirty="0">
                  <a:solidFill>
                    <a:schemeClr val="bg1"/>
                  </a:solidFill>
                  <a:latin typeface="Arial Rounded MT Bold" panose="020F0704030504030204" pitchFamily="34" charset="0"/>
                  <a:cs typeface="Aharoni" panose="02010803020104030203" pitchFamily="2" charset="-79"/>
                </a:endParaRPr>
              </a:p>
              <a:p>
                <a:pPr algn="ctr">
                  <a:lnSpc>
                    <a:spcPct val="150000"/>
                  </a:lnSpc>
                </a:pPr>
                <a:r>
                  <a:rPr lang="en-US" sz="1800" dirty="0">
                    <a:solidFill>
                      <a:schemeClr val="bg1"/>
                    </a:solidFill>
                    <a:latin typeface="Arial Rounded MT Bold" panose="020F0704030504030204" pitchFamily="34" charset="0"/>
                    <a:cs typeface="Aharoni" panose="02010803020104030203" pitchFamily="2" charset="-79"/>
                  </a:rPr>
                  <a:t>Computation and Design</a:t>
                </a:r>
              </a:p>
            </p:txBody>
          </p:sp>
        </p:grpSp>
        <p:pic>
          <p:nvPicPr>
            <p:cNvPr id="7" name="Picture 6" descr="A person standing next to a statue&#10;&#10;Description automatically generated">
              <a:extLst>
                <a:ext uri="{FF2B5EF4-FFF2-40B4-BE49-F238E27FC236}">
                  <a16:creationId xmlns:a16="http://schemas.microsoft.com/office/drawing/2014/main" id="{D16449B6-B9D8-D3F1-A17F-96EBEFE2F096}"/>
                </a:ext>
              </a:extLst>
            </p:cNvPr>
            <p:cNvPicPr>
              <a:picLocks noChangeAspect="1"/>
            </p:cNvPicPr>
            <p:nvPr/>
          </p:nvPicPr>
          <p:blipFill rotWithShape="1">
            <a:blip r:embed="rId2">
              <a:extLst>
                <a:ext uri="{28A0092B-C50C-407E-A947-70E740481C1C}">
                  <a14:useLocalDpi xmlns:a14="http://schemas.microsoft.com/office/drawing/2010/main" val="0"/>
                </a:ext>
              </a:extLst>
            </a:blip>
            <a:srcRect l="34154" t="21384" r="21444" b="17723"/>
            <a:stretch/>
          </p:blipFill>
          <p:spPr>
            <a:xfrm rot="5400000">
              <a:off x="1598359" y="2137963"/>
              <a:ext cx="1638305" cy="1685094"/>
            </a:xfrm>
            <a:prstGeom prst="ellipse">
              <a:avLst/>
            </a:prstGeom>
          </p:spPr>
        </p:pic>
      </p:grpSp>
    </p:spTree>
    <p:extLst>
      <p:ext uri="{BB962C8B-B14F-4D97-AF65-F5344CB8AC3E}">
        <p14:creationId xmlns:p14="http://schemas.microsoft.com/office/powerpoint/2010/main" val="2956434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fc6264d-15bc-430b-9b6d-598a8198dfa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E7545EA71F3E248A9F336E35986BB4B" ma:contentTypeVersion="10" ma:contentTypeDescription="Create a new document." ma:contentTypeScope="" ma:versionID="c723be95bd801db52d48a63384329a43">
  <xsd:schema xmlns:xsd="http://www.w3.org/2001/XMLSchema" xmlns:xs="http://www.w3.org/2001/XMLSchema" xmlns:p="http://schemas.microsoft.com/office/2006/metadata/properties" xmlns:ns3="2fc6264d-15bc-430b-9b6d-598a8198dfae" xmlns:ns4="212ee52c-58e0-424a-bb39-773acaba351d" targetNamespace="http://schemas.microsoft.com/office/2006/metadata/properties" ma:root="true" ma:fieldsID="49f181b7f8118f1354a5c1f876122884" ns3:_="" ns4:_="">
    <xsd:import namespace="2fc6264d-15bc-430b-9b6d-598a8198dfae"/>
    <xsd:import namespace="212ee52c-58e0-424a-bb39-773acaba351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6264d-15bc-430b-9b6d-598a8198df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12ee52c-58e0-424a-bb39-773acaba351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6FE1C4-4646-4914-8ADA-996FD97838B8}">
  <ds:schemaRefs>
    <ds:schemaRef ds:uri="212ee52c-58e0-424a-bb39-773acaba351d"/>
    <ds:schemaRef ds:uri="http://purl.org/dc/terms/"/>
    <ds:schemaRef ds:uri="2fc6264d-15bc-430b-9b6d-598a8198dfae"/>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9733A6D-C85A-4BC5-AB8F-C0F04FB12771}">
  <ds:schemaRefs>
    <ds:schemaRef ds:uri="http://schemas.microsoft.com/sharepoint/v3/contenttype/forms"/>
  </ds:schemaRefs>
</ds:datastoreItem>
</file>

<file path=customXml/itemProps3.xml><?xml version="1.0" encoding="utf-8"?>
<ds:datastoreItem xmlns:ds="http://schemas.openxmlformats.org/officeDocument/2006/customXml" ds:itemID="{D87F12BB-02FB-46F8-98E7-74208B773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6264d-15bc-430b-9b6d-598a8198dfae"/>
    <ds:schemaRef ds:uri="212ee52c-58e0-424a-bb39-773acaba35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16299</TotalTime>
  <Words>1755</Words>
  <Application>Microsoft Office PowerPoint</Application>
  <PresentationFormat>Widescreen</PresentationFormat>
  <Paragraphs>224</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Aharoni</vt:lpstr>
      <vt:lpstr>Arial</vt:lpstr>
      <vt:lpstr>Arial Rounded MT Bold</vt:lpstr>
      <vt:lpstr>Calibri</vt:lpstr>
      <vt:lpstr>Calibri Light</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Andhisty Mahmud</dc:creator>
  <cp:lastModifiedBy>Andhisty Mahmud</cp:lastModifiedBy>
  <cp:revision>2</cp:revision>
  <dcterms:created xsi:type="dcterms:W3CDTF">2023-06-25T07:56:40Z</dcterms:created>
  <dcterms:modified xsi:type="dcterms:W3CDTF">2024-03-16T08:11:47Z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0x010100FE7545EA71F3E248A9F336E35986BB4B</vt:lpwstr>
  </property>
</Properties>
</file>